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5" r:id="rId5"/>
    <p:sldId id="272" r:id="rId6"/>
    <p:sldId id="273" r:id="rId7"/>
    <p:sldId id="276" r:id="rId8"/>
    <p:sldId id="275" r:id="rId9"/>
    <p:sldId id="274" r:id="rId10"/>
    <p:sldId id="277" r:id="rId11"/>
    <p:sldId id="278" r:id="rId12"/>
    <p:sldId id="279" r:id="rId13"/>
    <p:sldId id="283" r:id="rId14"/>
    <p:sldId id="285" r:id="rId15"/>
    <p:sldId id="282" r:id="rId16"/>
    <p:sldId id="286" r:id="rId17"/>
    <p:sldId id="287" r:id="rId18"/>
    <p:sldId id="288" r:id="rId19"/>
    <p:sldId id="269" r:id="rId20"/>
    <p:sldId id="289" r:id="rId21"/>
  </p:sldIdLst>
  <p:sldSz cx="9144000" cy="6858000" type="screen4x3"/>
  <p:notesSz cx="6797675" cy="987425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C78E568-7B3F-4A2F-9A9F-FB0E3D1A530D}" type="datetimeFigureOut">
              <a:rPr lang="vi-VN" smtClean="0"/>
              <a:pPr/>
              <a:t>19/12/2015</a:t>
            </a:fld>
            <a:endParaRPr lang="vi-V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vi-V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9EEA37-741E-48C5-A015-5667E0D5AEF9}"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5" name="Footer Placeholder 4"/>
          <p:cNvSpPr>
            <a:spLocks noGrp="1"/>
          </p:cNvSpPr>
          <p:nvPr>
            <p:ph type="ftr" sz="quarter" idx="11"/>
          </p:nvPr>
        </p:nvSpPr>
        <p:spPr/>
        <p:txBody>
          <a:bodyPr/>
          <a:lstStyle>
            <a:extLst/>
          </a:lstStyle>
          <a:p>
            <a:endParaRPr lang="vi-VN"/>
          </a:p>
        </p:txBody>
      </p:sp>
      <p:sp>
        <p:nvSpPr>
          <p:cNvPr id="6" name="Slide Number Placeholder 5"/>
          <p:cNvSpPr>
            <a:spLocks noGrp="1"/>
          </p:cNvSpPr>
          <p:nvPr>
            <p:ph type="sldNum" sz="quarter" idx="12"/>
          </p:nvPr>
        </p:nvSpPr>
        <p:spPr/>
        <p:txBody>
          <a:bodyPr/>
          <a:lstStyle>
            <a:extLst/>
          </a:lstStyle>
          <a:p>
            <a:fld id="{589EEA37-741E-48C5-A015-5667E0D5AEF9}"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5" name="Footer Placeholder 4"/>
          <p:cNvSpPr>
            <a:spLocks noGrp="1"/>
          </p:cNvSpPr>
          <p:nvPr>
            <p:ph type="ftr" sz="quarter" idx="11"/>
          </p:nvPr>
        </p:nvSpPr>
        <p:spPr/>
        <p:txBody>
          <a:bodyPr/>
          <a:lstStyle>
            <a:extLst/>
          </a:lstStyle>
          <a:p>
            <a:endParaRPr lang="vi-VN"/>
          </a:p>
        </p:txBody>
      </p:sp>
      <p:sp>
        <p:nvSpPr>
          <p:cNvPr id="6" name="Slide Number Placeholder 5"/>
          <p:cNvSpPr>
            <a:spLocks noGrp="1"/>
          </p:cNvSpPr>
          <p:nvPr>
            <p:ph type="sldNum" sz="quarter" idx="12"/>
          </p:nvPr>
        </p:nvSpPr>
        <p:spPr/>
        <p:txBody>
          <a:bodyPr/>
          <a:lstStyle>
            <a:extLst/>
          </a:lstStyle>
          <a:p>
            <a:fld id="{589EEA37-741E-48C5-A015-5667E0D5AEF9}"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5" name="Footer Placeholder 4"/>
          <p:cNvSpPr>
            <a:spLocks noGrp="1"/>
          </p:cNvSpPr>
          <p:nvPr>
            <p:ph type="ftr" sz="quarter" idx="11"/>
          </p:nvPr>
        </p:nvSpPr>
        <p:spPr/>
        <p:txBody>
          <a:bodyPr/>
          <a:lstStyle>
            <a:extLst/>
          </a:lstStyle>
          <a:p>
            <a:endParaRPr lang="vi-VN"/>
          </a:p>
        </p:txBody>
      </p:sp>
      <p:sp>
        <p:nvSpPr>
          <p:cNvPr id="6" name="Slide Number Placeholder 5"/>
          <p:cNvSpPr>
            <a:spLocks noGrp="1"/>
          </p:cNvSpPr>
          <p:nvPr>
            <p:ph type="sldNum" sz="quarter" idx="12"/>
          </p:nvPr>
        </p:nvSpPr>
        <p:spPr/>
        <p:txBody>
          <a:bodyPr/>
          <a:lstStyle>
            <a:extLst/>
          </a:lstStyle>
          <a:p>
            <a:fld id="{589EEA37-741E-48C5-A015-5667E0D5AEF9}" type="slidenum">
              <a:rPr lang="vi-VN" smtClean="0"/>
              <a:pPr/>
              <a:t>‹#›</a:t>
            </a:fld>
            <a:endParaRPr lang="vi-V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5" name="Footer Placeholder 4"/>
          <p:cNvSpPr>
            <a:spLocks noGrp="1"/>
          </p:cNvSpPr>
          <p:nvPr>
            <p:ph type="ftr" sz="quarter" idx="11"/>
          </p:nvPr>
        </p:nvSpPr>
        <p:spPr/>
        <p:txBody>
          <a:bodyPr/>
          <a:lstStyle>
            <a:extLst/>
          </a:lstStyle>
          <a:p>
            <a:endParaRPr lang="vi-VN"/>
          </a:p>
        </p:txBody>
      </p:sp>
      <p:sp>
        <p:nvSpPr>
          <p:cNvPr id="6" name="Slide Number Placeholder 5"/>
          <p:cNvSpPr>
            <a:spLocks noGrp="1"/>
          </p:cNvSpPr>
          <p:nvPr>
            <p:ph type="sldNum" sz="quarter" idx="12"/>
          </p:nvPr>
        </p:nvSpPr>
        <p:spPr/>
        <p:txBody>
          <a:bodyPr/>
          <a:lstStyle>
            <a:extLst/>
          </a:lstStyle>
          <a:p>
            <a:fld id="{589EEA37-741E-48C5-A015-5667E0D5AEF9}" type="slidenum">
              <a:rPr lang="vi-VN" smtClean="0"/>
              <a:pPr/>
              <a:t>‹#›</a:t>
            </a:fld>
            <a:endParaRPr lang="vi-V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6" name="Footer Placeholder 5"/>
          <p:cNvSpPr>
            <a:spLocks noGrp="1"/>
          </p:cNvSpPr>
          <p:nvPr>
            <p:ph type="ftr" sz="quarter" idx="11"/>
          </p:nvPr>
        </p:nvSpPr>
        <p:spPr/>
        <p:txBody>
          <a:bodyPr/>
          <a:lstStyle>
            <a:extLst/>
          </a:lstStyle>
          <a:p>
            <a:endParaRPr lang="vi-VN"/>
          </a:p>
        </p:txBody>
      </p:sp>
      <p:sp>
        <p:nvSpPr>
          <p:cNvPr id="7" name="Slide Number Placeholder 6"/>
          <p:cNvSpPr>
            <a:spLocks noGrp="1"/>
          </p:cNvSpPr>
          <p:nvPr>
            <p:ph type="sldNum" sz="quarter" idx="12"/>
          </p:nvPr>
        </p:nvSpPr>
        <p:spPr/>
        <p:txBody>
          <a:bodyPr/>
          <a:lstStyle>
            <a:extLst/>
          </a:lstStyle>
          <a:p>
            <a:fld id="{589EEA37-741E-48C5-A015-5667E0D5AEF9}" type="slidenum">
              <a:rPr lang="vi-VN" smtClean="0"/>
              <a:pPr/>
              <a:t>‹#›</a:t>
            </a:fld>
            <a:endParaRPr lang="vi-V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8" name="Footer Placeholder 7"/>
          <p:cNvSpPr>
            <a:spLocks noGrp="1"/>
          </p:cNvSpPr>
          <p:nvPr>
            <p:ph type="ftr" sz="quarter" idx="11"/>
          </p:nvPr>
        </p:nvSpPr>
        <p:spPr/>
        <p:txBody>
          <a:bodyPr/>
          <a:lstStyle>
            <a:extLst/>
          </a:lstStyle>
          <a:p>
            <a:endParaRPr lang="vi-VN"/>
          </a:p>
        </p:txBody>
      </p:sp>
      <p:sp>
        <p:nvSpPr>
          <p:cNvPr id="9" name="Slide Number Placeholder 8"/>
          <p:cNvSpPr>
            <a:spLocks noGrp="1"/>
          </p:cNvSpPr>
          <p:nvPr>
            <p:ph type="sldNum" sz="quarter" idx="12"/>
          </p:nvPr>
        </p:nvSpPr>
        <p:spPr/>
        <p:txBody>
          <a:bodyPr/>
          <a:lstStyle>
            <a:extLst/>
          </a:lstStyle>
          <a:p>
            <a:fld id="{589EEA37-741E-48C5-A015-5667E0D5AEF9}" type="slidenum">
              <a:rPr lang="vi-VN" smtClean="0"/>
              <a:pPr/>
              <a:t>‹#›</a:t>
            </a:fld>
            <a:endParaRPr lang="vi-V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4" name="Footer Placeholder 3"/>
          <p:cNvSpPr>
            <a:spLocks noGrp="1"/>
          </p:cNvSpPr>
          <p:nvPr>
            <p:ph type="ftr" sz="quarter" idx="11"/>
          </p:nvPr>
        </p:nvSpPr>
        <p:spPr/>
        <p:txBody>
          <a:bodyPr/>
          <a:lstStyle>
            <a:extLst/>
          </a:lstStyle>
          <a:p>
            <a:endParaRPr lang="vi-VN"/>
          </a:p>
        </p:txBody>
      </p:sp>
      <p:sp>
        <p:nvSpPr>
          <p:cNvPr id="5" name="Slide Number Placeholder 4"/>
          <p:cNvSpPr>
            <a:spLocks noGrp="1"/>
          </p:cNvSpPr>
          <p:nvPr>
            <p:ph type="sldNum" sz="quarter" idx="12"/>
          </p:nvPr>
        </p:nvSpPr>
        <p:spPr/>
        <p:txBody>
          <a:bodyPr/>
          <a:lstStyle>
            <a:extLst/>
          </a:lstStyle>
          <a:p>
            <a:fld id="{589EEA37-741E-48C5-A015-5667E0D5AEF9}" type="slidenum">
              <a:rPr lang="vi-VN" smtClean="0"/>
              <a:pPr/>
              <a:t>‹#›</a:t>
            </a:fld>
            <a:endParaRPr lang="vi-V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78E568-7B3F-4A2F-9A9F-FB0E3D1A530D}" type="datetimeFigureOut">
              <a:rPr lang="vi-VN" smtClean="0"/>
              <a:pPr/>
              <a:t>19/12/2015</a:t>
            </a:fld>
            <a:endParaRPr lang="vi-VN"/>
          </a:p>
        </p:txBody>
      </p:sp>
      <p:sp>
        <p:nvSpPr>
          <p:cNvPr id="3" name="Footer Placeholder 2"/>
          <p:cNvSpPr>
            <a:spLocks noGrp="1"/>
          </p:cNvSpPr>
          <p:nvPr>
            <p:ph type="ftr" sz="quarter" idx="11"/>
          </p:nvPr>
        </p:nvSpPr>
        <p:spPr/>
        <p:txBody>
          <a:bodyPr/>
          <a:lstStyle>
            <a:extLst/>
          </a:lstStyle>
          <a:p>
            <a:endParaRPr lang="vi-VN"/>
          </a:p>
        </p:txBody>
      </p:sp>
      <p:sp>
        <p:nvSpPr>
          <p:cNvPr id="4" name="Slide Number Placeholder 3"/>
          <p:cNvSpPr>
            <a:spLocks noGrp="1"/>
          </p:cNvSpPr>
          <p:nvPr>
            <p:ph type="sldNum" sz="quarter" idx="12"/>
          </p:nvPr>
        </p:nvSpPr>
        <p:spPr/>
        <p:txBody>
          <a:bodyPr/>
          <a:lstStyle>
            <a:extLst/>
          </a:lstStyle>
          <a:p>
            <a:fld id="{589EEA37-741E-48C5-A015-5667E0D5AEF9}"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C78E568-7B3F-4A2F-9A9F-FB0E3D1A530D}" type="datetimeFigureOut">
              <a:rPr lang="vi-VN" smtClean="0"/>
              <a:pPr/>
              <a:t>19/12/2015</a:t>
            </a:fld>
            <a:endParaRPr lang="vi-VN"/>
          </a:p>
        </p:txBody>
      </p:sp>
      <p:sp>
        <p:nvSpPr>
          <p:cNvPr id="6" name="Footer Placeholder 5"/>
          <p:cNvSpPr>
            <a:spLocks noGrp="1"/>
          </p:cNvSpPr>
          <p:nvPr>
            <p:ph type="ftr" sz="quarter" idx="11"/>
          </p:nvPr>
        </p:nvSpPr>
        <p:spPr/>
        <p:txBody>
          <a:bodyPr/>
          <a:lstStyle>
            <a:extLst/>
          </a:lstStyle>
          <a:p>
            <a:endParaRPr lang="vi-VN"/>
          </a:p>
        </p:txBody>
      </p:sp>
      <p:sp>
        <p:nvSpPr>
          <p:cNvPr id="7" name="Slide Number Placeholder 6"/>
          <p:cNvSpPr>
            <a:spLocks noGrp="1"/>
          </p:cNvSpPr>
          <p:nvPr>
            <p:ph type="sldNum" sz="quarter" idx="12"/>
          </p:nvPr>
        </p:nvSpPr>
        <p:spPr/>
        <p:txBody>
          <a:bodyPr/>
          <a:lstStyle>
            <a:extLst/>
          </a:lstStyle>
          <a:p>
            <a:fld id="{589EEA37-741E-48C5-A015-5667E0D5AEF9}" type="slidenum">
              <a:rPr lang="vi-VN" smtClean="0"/>
              <a:pPr/>
              <a:t>‹#›</a:t>
            </a:fld>
            <a:endParaRPr lang="vi-V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C78E568-7B3F-4A2F-9A9F-FB0E3D1A530D}" type="datetimeFigureOut">
              <a:rPr lang="vi-VN" smtClean="0"/>
              <a:pPr/>
              <a:t>19/12/2015</a:t>
            </a:fld>
            <a:endParaRPr lang="vi-V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vi-V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9EEA37-741E-48C5-A015-5667E0D5AEF9}" type="slidenum">
              <a:rPr lang="vi-VN" smtClean="0"/>
              <a:pPr/>
              <a:t>‹#›</a:t>
            </a:fld>
            <a:endParaRPr lang="vi-V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78E568-7B3F-4A2F-9A9F-FB0E3D1A530D}" type="datetimeFigureOut">
              <a:rPr lang="vi-VN" smtClean="0"/>
              <a:pPr/>
              <a:t>19/12/2015</a:t>
            </a:fld>
            <a:endParaRPr lang="vi-V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vi-V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9EEA37-741E-48C5-A015-5667E0D5AEF9}"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2763739"/>
          </a:xfrm>
        </p:spPr>
        <p:txBody>
          <a:bodyPr>
            <a:normAutofit fontScale="90000"/>
          </a:bodyPr>
          <a:lstStyle/>
          <a:p>
            <a:pPr algn="ctr"/>
            <a:r>
              <a:rPr lang="en-US" b="1" dirty="0" smtClean="0"/>
              <a:t/>
            </a:r>
            <a:br>
              <a:rPr lang="en-US" b="1" dirty="0" smtClean="0"/>
            </a:br>
            <a:r>
              <a:rPr lang="en-US" b="1" dirty="0" smtClean="0"/>
              <a:t/>
            </a:r>
            <a:br>
              <a:rPr lang="en-US" b="1" dirty="0" smtClean="0"/>
            </a:br>
            <a:r>
              <a:rPr lang="vi-VN" sz="4700" b="1" dirty="0" smtClean="0">
                <a:latin typeface="Times New Roman" pitchFamily="18" charset="0"/>
                <a:cs typeface="Times New Roman" pitchFamily="18" charset="0"/>
              </a:rPr>
              <a:t>Thông tư </a:t>
            </a:r>
            <a:r>
              <a:rPr lang="vi-VN" sz="4700" b="1" dirty="0" smtClean="0">
                <a:latin typeface="Times New Roman" pitchFamily="18" charset="0"/>
                <a:cs typeface="Times New Roman" pitchFamily="18" charset="0"/>
              </a:rPr>
              <a:t>202/2015/TT-BTC hướng </a:t>
            </a:r>
            <a:r>
              <a:rPr lang="vi-VN" sz="4700" b="1" dirty="0" smtClean="0">
                <a:latin typeface="Times New Roman" pitchFamily="18" charset="0"/>
                <a:cs typeface="Times New Roman" pitchFamily="18" charset="0"/>
              </a:rPr>
              <a:t>dẫn về niêm yết chứng khoán trên SGDCK</a:t>
            </a:r>
            <a:r>
              <a:rPr lang="vi-VN" dirty="0" smtClean="0"/>
              <a:t/>
            </a:r>
            <a:br>
              <a:rPr lang="vi-VN" dirty="0" smtClean="0"/>
            </a:br>
            <a:endParaRPr lang="vi-VN" dirty="0"/>
          </a:p>
        </p:txBody>
      </p:sp>
      <p:sp>
        <p:nvSpPr>
          <p:cNvPr id="3" name="Subtitle 2"/>
          <p:cNvSpPr>
            <a:spLocks noGrp="1"/>
          </p:cNvSpPr>
          <p:nvPr>
            <p:ph type="subTitle" idx="1"/>
          </p:nvPr>
        </p:nvSpPr>
        <p:spPr/>
        <p:txBody>
          <a:bodyPr/>
          <a:lstStyle/>
          <a:p>
            <a:r>
              <a:rPr lang="en-US" smtClean="0">
                <a:solidFill>
                  <a:schemeClr val="tx1"/>
                </a:solidFill>
                <a:latin typeface="Times New Roman" pitchFamily="18" charset="0"/>
                <a:cs typeface="Times New Roman" pitchFamily="18" charset="0"/>
              </a:rPr>
              <a:t>Vụ Phát triển Thị trường</a:t>
            </a:r>
          </a:p>
          <a:p>
            <a:r>
              <a:rPr lang="en-US" smtClean="0">
                <a:solidFill>
                  <a:schemeClr val="tx1"/>
                </a:solidFill>
                <a:latin typeface="Times New Roman" pitchFamily="18" charset="0"/>
                <a:cs typeface="Times New Roman" pitchFamily="18" charset="0"/>
              </a:rPr>
              <a:t>Ủy ban Chứng khoán Nhà nước</a:t>
            </a:r>
            <a:endParaRPr lang="vi-VN">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lgn="just">
              <a:buFont typeface="Wingdings" pitchFamily="2" charset="2"/>
              <a:buChar char="v"/>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Trường hợp</a:t>
            </a:r>
            <a:r>
              <a:rPr lang="vi-VN" dirty="0" smtClean="0">
                <a:latin typeface="Times New Roman" pitchFamily="18" charset="0"/>
                <a:cs typeface="Times New Roman" pitchFamily="18" charset="0"/>
              </a:rPr>
              <a:t> 2: </a:t>
            </a:r>
            <a:r>
              <a:rPr lang="nl-NL" dirty="0" smtClean="0">
                <a:latin typeface="Times New Roman" pitchFamily="18" charset="0"/>
                <a:cs typeface="Times New Roman" pitchFamily="18" charset="0"/>
              </a:rPr>
              <a:t>công ty nhận sáp nhập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trên </a:t>
            </a:r>
            <a:r>
              <a:rPr lang="vi-VN" dirty="0" smtClean="0">
                <a:latin typeface="Times New Roman" pitchFamily="18" charset="0"/>
                <a:cs typeface="Times New Roman" pitchFamily="18" charset="0"/>
              </a:rPr>
              <a:t>HNX</a:t>
            </a:r>
            <a:r>
              <a:rPr lang="nl-NL" dirty="0" smtClean="0">
                <a:latin typeface="Times New Roman" pitchFamily="18" charset="0"/>
                <a:cs typeface="Times New Roman" pitchFamily="18" charset="0"/>
              </a:rPr>
              <a:t>, công ty bị sáp nhập là công ty chưa </a:t>
            </a:r>
            <a:r>
              <a:rPr lang="vi-VN" dirty="0" smtClean="0">
                <a:latin typeface="Times New Roman" pitchFamily="18" charset="0"/>
                <a:cs typeface="Times New Roman" pitchFamily="18" charset="0"/>
              </a:rPr>
              <a:t>NY </a:t>
            </a:r>
            <a:r>
              <a:rPr lang="vi-VN" dirty="0" smtClean="0">
                <a:latin typeface="Times New Roman" pitchFamily="18" charset="0"/>
                <a:cs typeface="Times New Roman" pitchFamily="18" charset="0"/>
                <a:sym typeface="Wingdings" pitchFamily="2" charset="2"/>
              </a:rPr>
              <a:t> </a:t>
            </a:r>
            <a:r>
              <a:rPr lang="nl-NL" dirty="0" smtClean="0">
                <a:latin typeface="Times New Roman" pitchFamily="18" charset="0"/>
                <a:cs typeface="Times New Roman" pitchFamily="18" charset="0"/>
              </a:rPr>
              <a:t>đăng ký thay đổi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khi:</a:t>
            </a:r>
            <a:endParaRPr lang="vi-VN" dirty="0" smtClean="0">
              <a:latin typeface="Times New Roman" pitchFamily="18" charset="0"/>
              <a:cs typeface="Times New Roman" pitchFamily="18" charset="0"/>
            </a:endParaRPr>
          </a:p>
          <a:p>
            <a:pPr marL="0" indent="0"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a) Trước sáp nhập, công ty nhận sáp nhập có ROE dương, các công ty bị sáp nhập đáp ứng điểm b khoản 1 Điều 5</a:t>
            </a:r>
            <a:r>
              <a:rPr lang="vi-VN" dirty="0" smtClean="0">
                <a:latin typeface="Times New Roman" pitchFamily="18" charset="0"/>
                <a:cs typeface="Times New Roman" pitchFamily="18" charset="0"/>
              </a:rPr>
              <a:t>4</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NĐ58</a:t>
            </a:r>
            <a:r>
              <a:rPr lang="nl-NL" dirty="0" smtClean="0">
                <a:latin typeface="Times New Roman" pitchFamily="18" charset="0"/>
                <a:cs typeface="Times New Roman" pitchFamily="18" charset="0"/>
              </a:rPr>
              <a:t>, ngoại trừ điều kiện hoạt động </a:t>
            </a:r>
            <a:r>
              <a:rPr lang="vi-VN" dirty="0" smtClean="0">
                <a:latin typeface="Times New Roman" pitchFamily="18" charset="0"/>
                <a:cs typeface="Times New Roman" pitchFamily="18" charset="0"/>
              </a:rPr>
              <a:t>hình thức </a:t>
            </a:r>
            <a:r>
              <a:rPr lang="vi-VN" dirty="0">
                <a:latin typeface="Times New Roman" pitchFamily="18" charset="0"/>
                <a:cs typeface="Times New Roman" pitchFamily="18" charset="0"/>
              </a:rPr>
              <a:t>CTCP (hoàn tất thủ tục trong vòng 1 tháng)</a:t>
            </a:r>
            <a:r>
              <a:rPr lang="nl-NL" dirty="0" smtClean="0">
                <a:latin typeface="Times New Roman" pitchFamily="18" charset="0"/>
                <a:cs typeface="Times New Roman" pitchFamily="18" charset="0"/>
              </a:rPr>
              <a:t>; hoặc</a:t>
            </a:r>
            <a:endParaRPr lang="vi-VN" dirty="0" smtClean="0">
              <a:latin typeface="Times New Roman" pitchFamily="18" charset="0"/>
              <a:cs typeface="Times New Roman" pitchFamily="18" charset="0"/>
            </a:endParaRPr>
          </a:p>
          <a:p>
            <a:pPr marL="0" indent="0"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b) Sau sáp nhập, công ty nhận sáp nhập có ROE </a:t>
            </a:r>
            <a:r>
              <a:rPr lang="vi-VN" dirty="0" smtClean="0">
                <a:latin typeface="Times New Roman" pitchFamily="18" charset="0"/>
                <a:cs typeface="Times New Roman" pitchFamily="18" charset="0"/>
              </a:rPr>
              <a:t>&gt;=</a:t>
            </a:r>
            <a:r>
              <a:rPr lang="nl-NL" dirty="0" smtClean="0">
                <a:latin typeface="Times New Roman" pitchFamily="18" charset="0"/>
                <a:cs typeface="Times New Roman" pitchFamily="18" charset="0"/>
              </a:rPr>
              <a:t>5%</a:t>
            </a:r>
            <a:r>
              <a:rPr lang="vi-VN" dirty="0" smtClean="0">
                <a:latin typeface="Times New Roman" pitchFamily="18" charset="0"/>
                <a:cs typeface="Times New Roman" pitchFamily="18" charset="0"/>
              </a:rPr>
              <a:t>,</a:t>
            </a:r>
            <a:r>
              <a:rPr lang="nl-NL" dirty="0" smtClean="0">
                <a:latin typeface="Times New Roman" pitchFamily="18" charset="0"/>
                <a:cs typeface="Times New Roman" pitchFamily="18" charset="0"/>
              </a:rPr>
              <a:t> hoặc ROE dương và </a:t>
            </a:r>
            <a:r>
              <a:rPr lang="vi-VN" dirty="0" smtClean="0">
                <a:latin typeface="Times New Roman" pitchFamily="18" charset="0"/>
                <a:cs typeface="Times New Roman" pitchFamily="18" charset="0"/>
              </a:rPr>
              <a:t>&gt;</a:t>
            </a:r>
            <a:r>
              <a:rPr lang="nl-NL" dirty="0" smtClean="0">
                <a:latin typeface="Times New Roman" pitchFamily="18" charset="0"/>
                <a:cs typeface="Times New Roman" pitchFamily="18" charset="0"/>
              </a:rPr>
              <a:t>ROE của công ty nhận sáp nhập trong năm liền trước năm thực hiện sáp nhập</a:t>
            </a:r>
            <a:r>
              <a:rPr lang="vi-VN" dirty="0">
                <a:latin typeface="Times New Roman" pitchFamily="18" charset="0"/>
                <a:cs typeface="Times New Roman" pitchFamily="18" charset="0"/>
              </a:rPr>
              <a:t> (hoàn tất thủ tục trong vòng </a:t>
            </a:r>
            <a:r>
              <a:rPr lang="vi-VN" dirty="0" smtClean="0">
                <a:latin typeface="Times New Roman" pitchFamily="18" charset="0"/>
                <a:cs typeface="Times New Roman" pitchFamily="18" charset="0"/>
              </a:rPr>
              <a:t>6 </a:t>
            </a:r>
            <a:r>
              <a:rPr lang="vi-VN" dirty="0">
                <a:latin typeface="Times New Roman" pitchFamily="18" charset="0"/>
                <a:cs typeface="Times New Roman" pitchFamily="18" charset="0"/>
              </a:rPr>
              <a:t>tháng)</a:t>
            </a:r>
            <a:r>
              <a:rPr lang="nl-NL"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marL="0" indent="0"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c) Trường hợp không đáp ứng điều kiện </a:t>
            </a:r>
            <a:r>
              <a:rPr lang="vi-VN" dirty="0" smtClean="0">
                <a:latin typeface="Times New Roman" pitchFamily="18" charset="0"/>
                <a:cs typeface="Times New Roman" pitchFamily="18" charset="0"/>
              </a:rPr>
              <a:t>trên</a:t>
            </a:r>
            <a:r>
              <a:rPr lang="nl-NL" dirty="0" smtClean="0">
                <a:latin typeface="Times New Roman" pitchFamily="18" charset="0"/>
                <a:cs typeface="Times New Roman" pitchFamily="18" charset="0"/>
              </a:rPr>
              <a:t>, đồng thời phần vốn phát hành thêm để hoán đổi làm phát sinh tăng </a:t>
            </a:r>
            <a:r>
              <a:rPr lang="vi-VN" dirty="0" smtClean="0">
                <a:latin typeface="Times New Roman" pitchFamily="18" charset="0"/>
                <a:cs typeface="Times New Roman" pitchFamily="18" charset="0"/>
              </a:rPr>
              <a:t>&lt;=</a:t>
            </a:r>
            <a:r>
              <a:rPr lang="nl-NL" dirty="0" smtClean="0">
                <a:latin typeface="Times New Roman" pitchFamily="18" charset="0"/>
                <a:cs typeface="Times New Roman" pitchFamily="18" charset="0"/>
              </a:rPr>
              <a:t>50% </a:t>
            </a:r>
            <a:r>
              <a:rPr lang="vi-VN" dirty="0" smtClean="0">
                <a:latin typeface="Times New Roman" pitchFamily="18" charset="0"/>
                <a:cs typeface="Times New Roman" pitchFamily="18" charset="0"/>
              </a:rPr>
              <a:t>VĐL </a:t>
            </a:r>
            <a:r>
              <a:rPr lang="nl-NL" dirty="0" smtClean="0">
                <a:latin typeface="Times New Roman" pitchFamily="18" charset="0"/>
                <a:cs typeface="Times New Roman" pitchFamily="18" charset="0"/>
              </a:rPr>
              <a:t>thực góp (trước khi phát hành) thì được đăng ký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bổ sung sau </a:t>
            </a:r>
            <a:r>
              <a:rPr lang="vi-VN" dirty="0" smtClean="0">
                <a:latin typeface="Times New Roman" pitchFamily="18" charset="0"/>
                <a:cs typeface="Times New Roman" pitchFamily="18" charset="0"/>
              </a:rPr>
              <a:t>1 </a:t>
            </a:r>
            <a:r>
              <a:rPr lang="nl-NL" dirty="0" smtClean="0">
                <a:latin typeface="Times New Roman" pitchFamily="18" charset="0"/>
                <a:cs typeface="Times New Roman" pitchFamily="18" charset="0"/>
              </a:rPr>
              <a:t>năm kể từ thời điểm </a:t>
            </a:r>
            <a:r>
              <a:rPr lang="vi-VN" dirty="0" smtClean="0">
                <a:latin typeface="Times New Roman" pitchFamily="18" charset="0"/>
                <a:cs typeface="Times New Roman" pitchFamily="18" charset="0"/>
              </a:rPr>
              <a:t>nhận được GCNĐKDN</a:t>
            </a:r>
          </a:p>
          <a:p>
            <a:pPr marL="0" indent="0" algn="just">
              <a:buNone/>
            </a:pPr>
            <a:r>
              <a:rPr lang="vi-VN" dirty="0">
                <a:latin typeface="Times New Roman" pitchFamily="18" charset="0"/>
                <a:cs typeface="Times New Roman" pitchFamily="18" charset="0"/>
                <a:sym typeface="Wingdings" pitchFamily="2" charset="2"/>
              </a:rPr>
              <a:t> Không đáp ứng điều kiện a hoặc b, và phần vốn phát hành &gt;50%: hủy NY, đăng ký </a:t>
            </a:r>
            <a:r>
              <a:rPr lang="vi-VN" dirty="0" smtClean="0">
                <a:latin typeface="Times New Roman" pitchFamily="18" charset="0"/>
                <a:cs typeface="Times New Roman" pitchFamily="18" charset="0"/>
                <a:sym typeface="Wingdings" pitchFamily="2" charset="2"/>
              </a:rPr>
              <a:t>Upcom</a:t>
            </a:r>
            <a:endParaRPr lang="vi-VN" dirty="0" smtClean="0">
              <a:latin typeface="Times New Roman" pitchFamily="18" charset="0"/>
              <a:cs typeface="Times New Roman" pitchFamily="18" charset="0"/>
            </a:endParaRPr>
          </a:p>
          <a:p>
            <a:pPr marL="0" indent="0" algn="just">
              <a:buFont typeface="Wingdings" pitchFamily="2" charset="2"/>
              <a:buChar char="v"/>
            </a:pPr>
            <a:r>
              <a:rPr lang="vi-VN" sz="2800" dirty="0" smtClean="0">
                <a:latin typeface="Times New Roman" pitchFamily="18" charset="0"/>
                <a:ea typeface="Calibri"/>
                <a:cs typeface="Times New Roman" pitchFamily="18" charset="0"/>
              </a:rPr>
              <a:t> </a:t>
            </a:r>
            <a:r>
              <a:rPr lang="nl-NL" sz="2800" dirty="0" smtClean="0">
                <a:latin typeface="Times New Roman"/>
                <a:ea typeface="Calibri"/>
                <a:cs typeface="Times New Roman"/>
              </a:rPr>
              <a:t>Trường hợp</a:t>
            </a:r>
            <a:r>
              <a:rPr lang="nl-NL" sz="2800" spc="-15" dirty="0" smtClean="0">
                <a:latin typeface="Times New Roman"/>
                <a:ea typeface="Calibri"/>
                <a:cs typeface="Times New Roman"/>
              </a:rPr>
              <a:t> </a:t>
            </a:r>
            <a:r>
              <a:rPr lang="vi-VN" sz="2800" spc="-15" dirty="0" smtClean="0">
                <a:latin typeface="Times New Roman"/>
                <a:ea typeface="Calibri"/>
                <a:cs typeface="Times New Roman"/>
              </a:rPr>
              <a:t>3: </a:t>
            </a:r>
            <a:r>
              <a:rPr lang="nl-NL" sz="2800" spc="-15" dirty="0" smtClean="0">
                <a:latin typeface="Times New Roman"/>
                <a:ea typeface="Calibri"/>
                <a:cs typeface="Times New Roman"/>
              </a:rPr>
              <a:t>công ty nhận sáp nhập là công ty </a:t>
            </a:r>
            <a:r>
              <a:rPr lang="nl-NL" sz="2800" dirty="0" smtClean="0">
                <a:latin typeface="Times New Roman"/>
                <a:ea typeface="Calibri"/>
                <a:cs typeface="Times New Roman"/>
              </a:rPr>
              <a:t>chưa </a:t>
            </a:r>
            <a:r>
              <a:rPr lang="vi-VN" sz="2800" dirty="0" smtClean="0">
                <a:latin typeface="Times New Roman"/>
                <a:ea typeface="Calibri"/>
                <a:cs typeface="Times New Roman"/>
              </a:rPr>
              <a:t>NY hoặc đang NY </a:t>
            </a:r>
            <a:r>
              <a:rPr lang="nl-NL" sz="2800" dirty="0" smtClean="0">
                <a:latin typeface="Times New Roman"/>
                <a:ea typeface="Calibri"/>
                <a:cs typeface="Times New Roman"/>
              </a:rPr>
              <a:t>trên </a:t>
            </a:r>
            <a:r>
              <a:rPr lang="vi-VN" sz="2800" dirty="0" smtClean="0">
                <a:latin typeface="Times New Roman"/>
                <a:ea typeface="Calibri"/>
                <a:cs typeface="Times New Roman"/>
              </a:rPr>
              <a:t>HOSE</a:t>
            </a:r>
            <a:r>
              <a:rPr lang="nl-NL" sz="2800" dirty="0" smtClean="0">
                <a:latin typeface="Times New Roman"/>
                <a:ea typeface="Calibri"/>
                <a:cs typeface="Times New Roman"/>
              </a:rPr>
              <a:t>, thì </a:t>
            </a:r>
            <a:r>
              <a:rPr lang="vi-VN" sz="2800" dirty="0" smtClean="0">
                <a:latin typeface="Times New Roman"/>
                <a:ea typeface="Calibri"/>
                <a:cs typeface="Times New Roman"/>
              </a:rPr>
              <a:t>thực hiện NY khi</a:t>
            </a:r>
            <a:r>
              <a:rPr lang="nl-NL" sz="2800" dirty="0" smtClean="0">
                <a:latin typeface="Times New Roman"/>
                <a:ea typeface="Calibri"/>
                <a:cs typeface="Times New Roman"/>
              </a:rPr>
              <a:t> đáp ứng khoản 1 Điều 5</a:t>
            </a:r>
            <a:r>
              <a:rPr lang="vi-VN" sz="2800" dirty="0" smtClean="0">
                <a:latin typeface="Times New Roman"/>
                <a:ea typeface="Calibri"/>
                <a:cs typeface="Times New Roman"/>
              </a:rPr>
              <a:t>4</a:t>
            </a:r>
            <a:r>
              <a:rPr lang="nl-NL" sz="2800" dirty="0" smtClean="0">
                <a:latin typeface="Times New Roman"/>
                <a:ea typeface="Calibri"/>
                <a:cs typeface="Times New Roman"/>
              </a:rPr>
              <a:t> </a:t>
            </a:r>
            <a:r>
              <a:rPr lang="vi-VN" sz="2800" dirty="0" smtClean="0">
                <a:latin typeface="Times New Roman"/>
                <a:ea typeface="Calibri"/>
                <a:cs typeface="Times New Roman"/>
              </a:rPr>
              <a:t>NĐ58</a:t>
            </a:r>
            <a:endParaRPr lang="vi-VN" dirty="0"/>
          </a:p>
        </p:txBody>
      </p:sp>
      <p:sp>
        <p:nvSpPr>
          <p:cNvPr id="3" name="Title 2"/>
          <p:cNvSpPr>
            <a:spLocks noGrp="1"/>
          </p:cNvSpPr>
          <p:nvPr>
            <p:ph type="title"/>
          </p:nvPr>
        </p:nvSpPr>
        <p:spPr/>
        <p:txBody>
          <a:bodyPr>
            <a:normAutofit fontScale="90000"/>
          </a:bodyPr>
          <a:lstStyle/>
          <a:p>
            <a:pPr algn="ctr"/>
            <a:r>
              <a:rPr lang="vi-VN" sz="4400" smtClean="0">
                <a:latin typeface="Times New Roman"/>
                <a:ea typeface="Calibri"/>
              </a:rPr>
              <a:t>9. Điều kiện NY chứng khoán sau sáp nhập trên HNX</a:t>
            </a:r>
            <a:endParaRPr lang="vi-V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vi-VN" dirty="0" smtClean="0">
                <a:latin typeface="Times New Roman" pitchFamily="18" charset="0"/>
                <a:cs typeface="Times New Roman" pitchFamily="18" charset="0"/>
              </a:rPr>
              <a:t>Trường hợp hợp nhất, sáp nhập mà có doanh nghiệp có vốn nhà nước tham gia, và sau hợp nhất, phần vốn của nhà nước chiếm từ 85% trở lên VĐL </a:t>
            </a:r>
            <a:r>
              <a:rPr lang="vi-VN" dirty="0" smtClean="0">
                <a:latin typeface="Times New Roman" pitchFamily="18" charset="0"/>
                <a:cs typeface="Times New Roman" pitchFamily="18" charset="0"/>
                <a:sym typeface="Wingdings" pitchFamily="2" charset="2"/>
              </a:rPr>
              <a:t></a:t>
            </a:r>
            <a:r>
              <a:rPr lang="vi-VN" dirty="0" smtClean="0">
                <a:latin typeface="Times New Roman" pitchFamily="18" charset="0"/>
                <a:cs typeface="Times New Roman" pitchFamily="18" charset="0"/>
              </a:rPr>
              <a:t> điều kiện NY được ngoại trừ về cơ cấu cổ đông quy định tại điểm d khoản 1 Điều 54 NĐ 58.</a:t>
            </a:r>
          </a:p>
          <a:p>
            <a:pPr algn="just"/>
            <a:r>
              <a:rPr lang="nl-NL" sz="2800" dirty="0" smtClean="0">
                <a:latin typeface="Times New Roman"/>
                <a:ea typeface="Calibri"/>
                <a:cs typeface="Times New Roman"/>
              </a:rPr>
              <a:t>Việc </a:t>
            </a:r>
            <a:r>
              <a:rPr lang="vi-VN" sz="2800" dirty="0" smtClean="0">
                <a:latin typeface="Times New Roman"/>
                <a:ea typeface="Calibri"/>
                <a:cs typeface="Times New Roman"/>
              </a:rPr>
              <a:t>NY </a:t>
            </a:r>
            <a:r>
              <a:rPr lang="nl-NL" sz="2800" dirty="0" smtClean="0">
                <a:latin typeface="Times New Roman"/>
                <a:ea typeface="Calibri"/>
                <a:cs typeface="Times New Roman"/>
              </a:rPr>
              <a:t>trái phiếu của công ty hợp nhất, </a:t>
            </a:r>
            <a:r>
              <a:rPr lang="vi-VN" sz="2800" dirty="0" smtClean="0">
                <a:latin typeface="Times New Roman"/>
                <a:ea typeface="Calibri"/>
                <a:cs typeface="Times New Roman"/>
              </a:rPr>
              <a:t>sáp nhập</a:t>
            </a:r>
            <a:r>
              <a:rPr lang="nl-NL" sz="2800" dirty="0" smtClean="0">
                <a:latin typeface="Times New Roman"/>
                <a:ea typeface="Calibri"/>
                <a:cs typeface="Times New Roman"/>
              </a:rPr>
              <a:t> thực hiện theo quy định tại k</a:t>
            </a:r>
            <a:r>
              <a:rPr lang="vi-VN" sz="2800" dirty="0" smtClean="0">
                <a:latin typeface="Times New Roman"/>
                <a:ea typeface="Calibri"/>
                <a:cs typeface="Times New Roman"/>
              </a:rPr>
              <a:t>hoản </a:t>
            </a:r>
            <a:r>
              <a:rPr lang="nl-NL" sz="2800" dirty="0" smtClean="0">
                <a:latin typeface="Times New Roman"/>
                <a:ea typeface="Calibri"/>
                <a:cs typeface="Times New Roman"/>
              </a:rPr>
              <a:t>2 Điều 5</a:t>
            </a:r>
            <a:r>
              <a:rPr lang="vi-VN" sz="2800" dirty="0" smtClean="0">
                <a:latin typeface="Times New Roman"/>
                <a:ea typeface="Calibri"/>
                <a:cs typeface="Times New Roman"/>
              </a:rPr>
              <a:t>4</a:t>
            </a:r>
            <a:r>
              <a:rPr lang="nl-NL" sz="2800" dirty="0" smtClean="0">
                <a:latin typeface="Times New Roman"/>
                <a:ea typeface="Calibri"/>
                <a:cs typeface="Times New Roman"/>
              </a:rPr>
              <a:t> </a:t>
            </a:r>
            <a:r>
              <a:rPr lang="vi-VN" sz="2800" dirty="0" smtClean="0">
                <a:latin typeface="Times New Roman"/>
                <a:ea typeface="Calibri"/>
                <a:cs typeface="Times New Roman"/>
              </a:rPr>
              <a:t>NĐ</a:t>
            </a:r>
            <a:r>
              <a:rPr lang="nl-NL" sz="2800" dirty="0" smtClean="0">
                <a:latin typeface="Times New Roman"/>
                <a:ea typeface="Calibri"/>
                <a:cs typeface="Times New Roman"/>
              </a:rPr>
              <a:t>58</a:t>
            </a:r>
            <a:endParaRPr lang="vi-VN" sz="2000" dirty="0" smtClean="0">
              <a:latin typeface="Calibri"/>
              <a:ea typeface="Calibri"/>
              <a:cs typeface="Times New Roman"/>
            </a:endParaRPr>
          </a:p>
          <a:p>
            <a:endParaRPr lang="vi-VN" dirty="0"/>
          </a:p>
        </p:txBody>
      </p:sp>
      <p:sp>
        <p:nvSpPr>
          <p:cNvPr id="3" name="Title 2"/>
          <p:cNvSpPr>
            <a:spLocks noGrp="1"/>
          </p:cNvSpPr>
          <p:nvPr>
            <p:ph type="title"/>
          </p:nvPr>
        </p:nvSpPr>
        <p:spPr/>
        <p:txBody>
          <a:bodyPr>
            <a:normAutofit fontScale="90000"/>
          </a:bodyPr>
          <a:lstStyle/>
          <a:p>
            <a:pPr algn="ctr"/>
            <a:r>
              <a:rPr lang="vi-VN" sz="4000" smtClean="0">
                <a:latin typeface="Times New Roman"/>
                <a:ea typeface="Calibri"/>
              </a:rPr>
              <a:t>10. Điều kiện NY chứng khoán sau hợp nhất, sáp nhập trên HNX</a:t>
            </a:r>
            <a:endParaRPr lang="vi-V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vi-VN" dirty="0" smtClean="0">
                <a:latin typeface="Times New Roman" pitchFamily="18" charset="0"/>
                <a:cs typeface="Times New Roman" pitchFamily="18" charset="0"/>
              </a:rPr>
              <a:t>CTNY </a:t>
            </a:r>
            <a:r>
              <a:rPr lang="nl-NL" dirty="0" smtClean="0">
                <a:latin typeface="Times New Roman" pitchFamily="18" charset="0"/>
                <a:cs typeface="Times New Roman" pitchFamily="18" charset="0"/>
              </a:rPr>
              <a:t>đăng ký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bổ sung khi có ROE sau khi hoán đổi đạt </a:t>
            </a:r>
            <a:r>
              <a:rPr lang="vi-VN" dirty="0" smtClean="0">
                <a:latin typeface="Times New Roman" pitchFamily="18" charset="0"/>
                <a:cs typeface="Times New Roman" pitchFamily="18" charset="0"/>
              </a:rPr>
              <a:t>&gt;=</a:t>
            </a:r>
            <a:r>
              <a:rPr lang="nl-NL" dirty="0" smtClean="0">
                <a:latin typeface="Times New Roman" pitchFamily="18" charset="0"/>
                <a:cs typeface="Times New Roman" pitchFamily="18" charset="0"/>
              </a:rPr>
              <a:t> 05%</a:t>
            </a:r>
            <a:r>
              <a:rPr lang="vi-VN" dirty="0" smtClean="0">
                <a:latin typeface="Times New Roman" pitchFamily="18" charset="0"/>
                <a:cs typeface="Times New Roman" pitchFamily="18" charset="0"/>
              </a:rPr>
              <a:t> (hoàn tất thủ tục trong 6 tháng)</a:t>
            </a:r>
          </a:p>
          <a:p>
            <a:r>
              <a:rPr lang="nl-NL" dirty="0" smtClean="0">
                <a:latin typeface="Times New Roman" pitchFamily="18" charset="0"/>
                <a:cs typeface="Times New Roman" pitchFamily="18" charset="0"/>
              </a:rPr>
              <a:t>Trường hợp không đáp ứng quy định </a:t>
            </a:r>
            <a:r>
              <a:rPr lang="vi-VN" dirty="0" smtClean="0">
                <a:latin typeface="Times New Roman" pitchFamily="18" charset="0"/>
                <a:cs typeface="Times New Roman" pitchFamily="18" charset="0"/>
              </a:rPr>
              <a:t>trên</a:t>
            </a:r>
            <a:r>
              <a:rPr lang="nl-NL"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a) Nếu phần vốn phát hành thêm tăng </a:t>
            </a:r>
            <a:r>
              <a:rPr lang="vi-VN" dirty="0" smtClean="0">
                <a:latin typeface="Times New Roman" pitchFamily="18" charset="0"/>
                <a:cs typeface="Times New Roman" pitchFamily="18" charset="0"/>
              </a:rPr>
              <a:t>&lt;= </a:t>
            </a:r>
            <a:r>
              <a:rPr lang="nl-NL" dirty="0" smtClean="0">
                <a:latin typeface="Times New Roman" pitchFamily="18" charset="0"/>
                <a:cs typeface="Times New Roman" pitchFamily="18" charset="0"/>
              </a:rPr>
              <a:t>50% </a:t>
            </a:r>
            <a:r>
              <a:rPr lang="vi-VN" dirty="0" smtClean="0">
                <a:latin typeface="Times New Roman" pitchFamily="18" charset="0"/>
                <a:cs typeface="Times New Roman" pitchFamily="18" charset="0"/>
              </a:rPr>
              <a:t>VĐL </a:t>
            </a:r>
            <a:r>
              <a:rPr lang="nl-NL" dirty="0" smtClean="0">
                <a:latin typeface="Times New Roman" pitchFamily="18" charset="0"/>
                <a:cs typeface="Times New Roman" pitchFamily="18" charset="0"/>
              </a:rPr>
              <a:t>thực góp (trước khi phát hành) thì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bổ sung sau </a:t>
            </a:r>
            <a:r>
              <a:rPr lang="vi-VN" dirty="0" smtClean="0">
                <a:latin typeface="Times New Roman" pitchFamily="18" charset="0"/>
                <a:cs typeface="Times New Roman" pitchFamily="18" charset="0"/>
              </a:rPr>
              <a:t>1 </a:t>
            </a:r>
            <a:r>
              <a:rPr lang="nl-NL" dirty="0" smtClean="0">
                <a:latin typeface="Times New Roman" pitchFamily="18" charset="0"/>
                <a:cs typeface="Times New Roman" pitchFamily="18" charset="0"/>
              </a:rPr>
              <a:t>năm kể từ thời điểm hoàn tất việc hoán đổi;</a:t>
            </a:r>
            <a:endParaRPr lang="vi-VN"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b)</a:t>
            </a: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Nếu phần vốn phát hành thêm tăng </a:t>
            </a:r>
            <a:r>
              <a:rPr lang="vi-VN" dirty="0" smtClean="0">
                <a:latin typeface="Times New Roman" pitchFamily="18" charset="0"/>
                <a:cs typeface="Times New Roman" pitchFamily="18" charset="0"/>
              </a:rPr>
              <a:t>&gt;</a:t>
            </a:r>
            <a:r>
              <a:rPr lang="nl-NL" dirty="0" smtClean="0">
                <a:latin typeface="Times New Roman" pitchFamily="18" charset="0"/>
                <a:cs typeface="Times New Roman" pitchFamily="18" charset="0"/>
              </a:rPr>
              <a:t> 50% </a:t>
            </a:r>
            <a:r>
              <a:rPr lang="vi-VN" dirty="0" smtClean="0">
                <a:latin typeface="Times New Roman" pitchFamily="18" charset="0"/>
                <a:cs typeface="Times New Roman" pitchFamily="18" charset="0"/>
              </a:rPr>
              <a:t>VĐL </a:t>
            </a:r>
            <a:r>
              <a:rPr lang="nl-NL" dirty="0" smtClean="0">
                <a:latin typeface="Times New Roman" pitchFamily="18" charset="0"/>
                <a:cs typeface="Times New Roman" pitchFamily="18" charset="0"/>
              </a:rPr>
              <a:t>thực góp (trước khi phát hành), </a:t>
            </a:r>
            <a:r>
              <a:rPr lang="vi-VN" dirty="0" smtClean="0">
                <a:latin typeface="Times New Roman" pitchFamily="18" charset="0"/>
                <a:cs typeface="Times New Roman" pitchFamily="18" charset="0"/>
              </a:rPr>
              <a:t>CTNY </a:t>
            </a:r>
            <a:r>
              <a:rPr lang="nl-NL" dirty="0" smtClean="0">
                <a:latin typeface="Times New Roman" pitchFamily="18" charset="0"/>
                <a:cs typeface="Times New Roman" pitchFamily="18" charset="0"/>
              </a:rPr>
              <a:t>sẽ bị hủy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bắt buộc và được </a:t>
            </a:r>
            <a:r>
              <a:rPr lang="vi-VN" dirty="0" smtClean="0">
                <a:latin typeface="Times New Roman" pitchFamily="18" charset="0"/>
                <a:cs typeface="Times New Roman" pitchFamily="18" charset="0"/>
              </a:rPr>
              <a:t>SGDCK </a:t>
            </a:r>
            <a:r>
              <a:rPr lang="nl-NL" dirty="0" smtClean="0">
                <a:latin typeface="Times New Roman" pitchFamily="18" charset="0"/>
                <a:cs typeface="Times New Roman" pitchFamily="18" charset="0"/>
              </a:rPr>
              <a:t>phối hợp với </a:t>
            </a:r>
            <a:r>
              <a:rPr lang="vi-VN" dirty="0" smtClean="0">
                <a:latin typeface="Times New Roman" pitchFamily="18" charset="0"/>
                <a:cs typeface="Times New Roman" pitchFamily="18" charset="0"/>
              </a:rPr>
              <a:t>VSD </a:t>
            </a:r>
            <a:r>
              <a:rPr lang="nl-NL" dirty="0" smtClean="0">
                <a:latin typeface="Times New Roman" pitchFamily="18" charset="0"/>
                <a:cs typeface="Times New Roman" pitchFamily="18" charset="0"/>
              </a:rPr>
              <a:t>đăng ký giao dịch trên Upcom</a:t>
            </a:r>
            <a:endParaRPr lang="vi-VN" dirty="0" smtClean="0">
              <a:latin typeface="Times New Roman" pitchFamily="18" charset="0"/>
              <a:cs typeface="Times New Roman" pitchFamily="18" charset="0"/>
            </a:endParaRPr>
          </a:p>
          <a:p>
            <a:endParaRPr lang="vi-VN" dirty="0"/>
          </a:p>
        </p:txBody>
      </p:sp>
      <p:sp>
        <p:nvSpPr>
          <p:cNvPr id="3" name="Title 2"/>
          <p:cNvSpPr>
            <a:spLocks noGrp="1"/>
          </p:cNvSpPr>
          <p:nvPr>
            <p:ph type="title"/>
          </p:nvPr>
        </p:nvSpPr>
        <p:spPr>
          <a:xfrm>
            <a:off x="395536" y="332656"/>
            <a:ext cx="8229600" cy="936104"/>
          </a:xfrm>
        </p:spPr>
        <p:txBody>
          <a:bodyPr>
            <a:normAutofit fontScale="90000"/>
          </a:bodyPr>
          <a:lstStyle/>
          <a:p>
            <a:pPr indent="457200" algn="ctr">
              <a:lnSpc>
                <a:spcPct val="115000"/>
              </a:lnSpc>
              <a:spcBef>
                <a:spcPts val="300"/>
              </a:spcBef>
              <a:spcAft>
                <a:spcPts val="400"/>
              </a:spcAft>
              <a:tabLst>
                <a:tab pos="685800" algn="l"/>
              </a:tabLst>
            </a:pPr>
            <a:r>
              <a:rPr lang="vi-VN" sz="3100" smtClean="0">
                <a:latin typeface="Times New Roman"/>
                <a:ea typeface="Calibri"/>
                <a:cs typeface="Times New Roman"/>
              </a:rPr>
              <a:t/>
            </a:r>
            <a:br>
              <a:rPr lang="vi-VN" sz="3100" smtClean="0">
                <a:latin typeface="Times New Roman"/>
                <a:ea typeface="Calibri"/>
                <a:cs typeface="Times New Roman"/>
              </a:rPr>
            </a:br>
            <a:r>
              <a:rPr lang="vi-VN" sz="3100" smtClean="0">
                <a:latin typeface="Times New Roman"/>
                <a:ea typeface="Calibri"/>
                <a:cs typeface="Times New Roman"/>
              </a:rPr>
              <a:t>11. </a:t>
            </a:r>
            <a:r>
              <a:rPr lang="nl-NL" sz="3100" smtClean="0">
                <a:latin typeface="Times New Roman"/>
                <a:ea typeface="Calibri"/>
                <a:cs typeface="Times New Roman"/>
              </a:rPr>
              <a:t>Điều kiện </a:t>
            </a:r>
            <a:r>
              <a:rPr lang="vi-VN" sz="3100" smtClean="0">
                <a:latin typeface="Times New Roman"/>
                <a:ea typeface="Calibri"/>
                <a:cs typeface="Times New Roman"/>
              </a:rPr>
              <a:t>NY khi </a:t>
            </a:r>
            <a:r>
              <a:rPr lang="nl-NL" sz="3100" smtClean="0">
                <a:latin typeface="Times New Roman"/>
                <a:ea typeface="Calibri"/>
                <a:cs typeface="Times New Roman"/>
              </a:rPr>
              <a:t>phát hành </a:t>
            </a:r>
            <a:r>
              <a:rPr lang="vi-VN" sz="3100" smtClean="0">
                <a:latin typeface="Times New Roman"/>
                <a:ea typeface="Calibri"/>
                <a:cs typeface="Times New Roman"/>
              </a:rPr>
              <a:t>CP để </a:t>
            </a:r>
            <a:r>
              <a:rPr lang="nl-NL" sz="3100" smtClean="0">
                <a:latin typeface="Times New Roman"/>
                <a:ea typeface="Calibri"/>
                <a:cs typeface="Times New Roman"/>
              </a:rPr>
              <a:t>hoán đổi </a:t>
            </a:r>
            <a:r>
              <a:rPr lang="vi-VN" sz="3100" smtClean="0">
                <a:latin typeface="Times New Roman"/>
                <a:ea typeface="Calibri"/>
                <a:cs typeface="Times New Roman"/>
              </a:rPr>
              <a:t>CP</a:t>
            </a:r>
            <a:r>
              <a:rPr lang="nl-NL" sz="3100" smtClean="0">
                <a:latin typeface="Times New Roman"/>
                <a:ea typeface="Calibri"/>
                <a:cs typeface="Times New Roman"/>
              </a:rPr>
              <a:t>, phần vốn góp tại </a:t>
            </a:r>
            <a:r>
              <a:rPr lang="vi-VN" sz="3100" smtClean="0">
                <a:latin typeface="Times New Roman"/>
                <a:ea typeface="Calibri"/>
                <a:cs typeface="Times New Roman"/>
              </a:rPr>
              <a:t>DN </a:t>
            </a:r>
            <a:r>
              <a:rPr lang="nl-NL" sz="3100" smtClean="0">
                <a:latin typeface="Times New Roman"/>
                <a:ea typeface="Calibri"/>
                <a:cs typeface="Times New Roman"/>
              </a:rPr>
              <a:t>khác hoặc khoản nợ của</a:t>
            </a:r>
            <a:r>
              <a:rPr lang="vi-VN" sz="3100" smtClean="0">
                <a:latin typeface="Times New Roman"/>
                <a:ea typeface="Calibri"/>
                <a:cs typeface="Times New Roman"/>
              </a:rPr>
              <a:t> TCPH </a:t>
            </a:r>
            <a:r>
              <a:rPr lang="vi-VN" sz="3600" smtClean="0">
                <a:latin typeface="Calibri"/>
                <a:ea typeface="Calibri"/>
                <a:cs typeface="Times New Roman"/>
              </a:rPr>
              <a:t/>
            </a:r>
            <a:br>
              <a:rPr lang="vi-VN" sz="3600" smtClean="0">
                <a:latin typeface="Calibri"/>
                <a:ea typeface="Calibri"/>
                <a:cs typeface="Times New Roman"/>
              </a:rPr>
            </a:br>
            <a:endParaRPr lang="vi-V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Font typeface="Wingdings" pitchFamily="2" charset="2"/>
              <a:buChar char="q"/>
            </a:pPr>
            <a:r>
              <a:rPr lang="nl-NL" smtClean="0">
                <a:latin typeface="Times New Roman" pitchFamily="18" charset="0"/>
                <a:cs typeface="Times New Roman" pitchFamily="18" charset="0"/>
              </a:rPr>
              <a:t>Hồ sơ đăng ký niêm yết cổ phiếu lần đầu</a:t>
            </a:r>
            <a:endParaRPr lang="vi-VN" smtClean="0">
              <a:latin typeface="Times New Roman" pitchFamily="18" charset="0"/>
              <a:cs typeface="Times New Roman" pitchFamily="18" charset="0"/>
            </a:endParaRPr>
          </a:p>
          <a:p>
            <a:pPr algn="just">
              <a:buFont typeface="Wingdings" pitchFamily="2" charset="2"/>
              <a:buChar char="q"/>
            </a:pPr>
            <a:r>
              <a:rPr lang="nl-NL" smtClean="0">
                <a:latin typeface="Times New Roman" pitchFamily="18" charset="0"/>
                <a:cs typeface="Times New Roman" pitchFamily="18" charset="0"/>
              </a:rPr>
              <a:t>Hồ sơ đăng ký niêm yết cổ phiếu của công ty hình thành sau hợp nhất</a:t>
            </a:r>
            <a:endParaRPr lang="vi-VN" smtClean="0">
              <a:latin typeface="Times New Roman" pitchFamily="18" charset="0"/>
              <a:cs typeface="Times New Roman" pitchFamily="18" charset="0"/>
            </a:endParaRPr>
          </a:p>
          <a:p>
            <a:pPr algn="just">
              <a:buFont typeface="Wingdings" pitchFamily="2" charset="2"/>
              <a:buChar char="q"/>
            </a:pPr>
            <a:r>
              <a:rPr lang="nl-NL" smtClean="0">
                <a:latin typeface="Times New Roman" pitchFamily="18" charset="0"/>
                <a:cs typeface="Times New Roman" pitchFamily="18" charset="0"/>
              </a:rPr>
              <a:t>Hồ sơ đăng ký niêm yết cổ phiếu của công ty hình thành sau sáp nhập</a:t>
            </a:r>
            <a:endParaRPr lang="vi-VN" smtClean="0">
              <a:latin typeface="Times New Roman" pitchFamily="18" charset="0"/>
              <a:cs typeface="Times New Roman" pitchFamily="18" charset="0"/>
            </a:endParaRPr>
          </a:p>
          <a:p>
            <a:pPr algn="just">
              <a:buFont typeface="Wingdings" pitchFamily="2" charset="2"/>
              <a:buChar char="q"/>
            </a:pPr>
            <a:r>
              <a:rPr lang="nl-NL" smtClean="0">
                <a:latin typeface="Times New Roman" pitchFamily="18" charset="0"/>
                <a:cs typeface="Times New Roman" pitchFamily="18" charset="0"/>
              </a:rPr>
              <a:t>Hồ sơ thay đổi đăng ký niêm yết của Công ty niêm yết sau hoán đổi cổ phiếu</a:t>
            </a:r>
            <a:endParaRPr lang="vi-VN" smtClean="0">
              <a:latin typeface="Times New Roman" pitchFamily="18" charset="0"/>
              <a:cs typeface="Times New Roman" pitchFamily="18" charset="0"/>
            </a:endParaRPr>
          </a:p>
          <a:p>
            <a:pPr algn="just">
              <a:buFont typeface="Wingdings" pitchFamily="2" charset="2"/>
              <a:buChar char="q"/>
            </a:pPr>
            <a:r>
              <a:rPr lang="nl-NL" smtClean="0">
                <a:latin typeface="Times New Roman" pitchFamily="18" charset="0"/>
                <a:cs typeface="Times New Roman" pitchFamily="18" charset="0"/>
              </a:rPr>
              <a:t>Hồ sơ, thủ tục thay đổi đăng ký niêm yết</a:t>
            </a:r>
            <a:endParaRPr lang="vi-VN" smtClean="0">
              <a:latin typeface="Times New Roman" pitchFamily="18" charset="0"/>
              <a:cs typeface="Times New Roman" pitchFamily="18" charset="0"/>
            </a:endParaRPr>
          </a:p>
          <a:p>
            <a:pPr algn="just">
              <a:buFont typeface="Wingdings" pitchFamily="2" charset="2"/>
              <a:buChar char="q"/>
            </a:pPr>
            <a:r>
              <a:rPr lang="nl-NL" smtClean="0">
                <a:latin typeface="Times New Roman" pitchFamily="18" charset="0"/>
                <a:cs typeface="Times New Roman" pitchFamily="18" charset="0"/>
              </a:rPr>
              <a:t>Hồ sơ đăng ký niêm yết trái phiếu</a:t>
            </a:r>
            <a:endParaRPr lang="vi-VN" smtClean="0">
              <a:latin typeface="Times New Roman" pitchFamily="18" charset="0"/>
              <a:cs typeface="Times New Roman" pitchFamily="18" charset="0"/>
            </a:endParaRPr>
          </a:p>
          <a:p>
            <a:pPr algn="just">
              <a:buFont typeface="Wingdings" pitchFamily="2" charset="2"/>
              <a:buChar char="q"/>
            </a:pPr>
            <a:r>
              <a:rPr lang="nl-NL" smtClean="0">
                <a:latin typeface="Times New Roman" pitchFamily="18" charset="0"/>
                <a:cs typeface="Times New Roman" pitchFamily="18" charset="0"/>
              </a:rPr>
              <a:t>Hồ sơ đăng ký niêm yết chứng chỉ quỹ đại chúng và cổ phiếu của công ty đầu tư chứng khoán đại chúng</a:t>
            </a:r>
            <a:endParaRPr lang="vi-VN" smtClean="0">
              <a:latin typeface="Times New Roman" pitchFamily="18" charset="0"/>
              <a:cs typeface="Times New Roman" pitchFamily="18" charset="0"/>
            </a:endParaRPr>
          </a:p>
          <a:p>
            <a:pPr>
              <a:buNone/>
            </a:pPr>
            <a:r>
              <a:rPr lang="vi-VN" smtClean="0">
                <a:latin typeface="Times New Roman" pitchFamily="18" charset="0"/>
                <a:cs typeface="Times New Roman" pitchFamily="18" charset="0"/>
                <a:sym typeface="Wingdings" pitchFamily="2" charset="2"/>
              </a:rPr>
              <a:t>	 Thành phần hồ sơ được quy định tùy thuộc vào điều kiện đăng ký niêm yết, đăng ký thay đổi niêm yết chứng khoán</a:t>
            </a:r>
            <a:endParaRPr lang="vi-VN">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vi-VN" sz="3200" b="1" smtClean="0">
                <a:latin typeface="Times New Roman" pitchFamily="18" charset="0"/>
                <a:cs typeface="Times New Roman" pitchFamily="18" charset="0"/>
              </a:rPr>
              <a:t>12. </a:t>
            </a:r>
            <a:r>
              <a:rPr lang="nl-NL" sz="3200" b="1" smtClean="0">
                <a:latin typeface="Times New Roman" pitchFamily="18" charset="0"/>
                <a:cs typeface="Times New Roman" pitchFamily="18" charset="0"/>
              </a:rPr>
              <a:t>Hồ sơ đăng ký </a:t>
            </a:r>
            <a:r>
              <a:rPr lang="vi-VN" sz="3200" b="1" smtClean="0">
                <a:latin typeface="Times New Roman" pitchFamily="18" charset="0"/>
                <a:cs typeface="Times New Roman" pitchFamily="18" charset="0"/>
              </a:rPr>
              <a:t>NY, thay đổi đăng ký NY </a:t>
            </a:r>
            <a:r>
              <a:rPr lang="nl-NL" sz="3200" b="1" smtClean="0">
                <a:latin typeface="Times New Roman" pitchFamily="18" charset="0"/>
                <a:cs typeface="Times New Roman" pitchFamily="18" charset="0"/>
              </a:rPr>
              <a:t>tại </a:t>
            </a:r>
            <a:r>
              <a:rPr lang="vi-VN" sz="3200" b="1" smtClean="0">
                <a:latin typeface="Times New Roman" pitchFamily="18" charset="0"/>
                <a:cs typeface="Times New Roman" pitchFamily="18" charset="0"/>
              </a:rPr>
              <a:t>SGDCK</a:t>
            </a:r>
            <a:endParaRPr lang="vi-VN"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vi-VN" dirty="0" smtClean="0">
                <a:latin typeface="Times New Roman" pitchFamily="18" charset="0"/>
                <a:cs typeface="Times New Roman" pitchFamily="18" charset="0"/>
              </a:rPr>
              <a:t>Doanh nghiệp nhà nước chuyển đổi thành CTCP dưới hình thức chào bán CP ra công chúng đáp ứng điều kiện NY thì phải:</a:t>
            </a:r>
          </a:p>
          <a:p>
            <a:pPr>
              <a:buFont typeface="Wingdings" pitchFamily="2" charset="2"/>
              <a:buChar char="Ø"/>
            </a:pPr>
            <a:r>
              <a:rPr lang="vi-VN" dirty="0" smtClean="0">
                <a:latin typeface="Times New Roman" pitchFamily="18" charset="0"/>
                <a:cs typeface="Times New Roman" pitchFamily="18" charset="0"/>
              </a:rPr>
              <a:t>Hoàn tất nghĩa vụ báo cáo, CBTT kết quả đợt chào bán, đăng ký chứng khoán và đăng ký giao dịch Upcom</a:t>
            </a:r>
          </a:p>
          <a:p>
            <a:pPr>
              <a:buFont typeface="Wingdings" pitchFamily="2" charset="2"/>
              <a:buChar char="Ø"/>
            </a:pPr>
            <a:r>
              <a:rPr lang="vi-VN" dirty="0" smtClean="0">
                <a:latin typeface="Times New Roman" pitchFamily="18" charset="0"/>
                <a:cs typeface="Times New Roman" pitchFamily="18" charset="0"/>
              </a:rPr>
              <a:t>Trong thời gian đăng ký giao dịch trên Upcom, doanh nghiệp được đồng thời nộp hồ sơ đăng ký NY</a:t>
            </a:r>
          </a:p>
          <a:p>
            <a:endParaRPr lang="vi-VN" dirty="0"/>
          </a:p>
        </p:txBody>
      </p:sp>
      <p:sp>
        <p:nvSpPr>
          <p:cNvPr id="3" name="Title 2"/>
          <p:cNvSpPr>
            <a:spLocks noGrp="1"/>
          </p:cNvSpPr>
          <p:nvPr>
            <p:ph type="title"/>
          </p:nvPr>
        </p:nvSpPr>
        <p:spPr/>
        <p:txBody>
          <a:bodyPr/>
          <a:lstStyle/>
          <a:p>
            <a:pPr algn="ctr"/>
            <a:r>
              <a:rPr lang="vi-VN" smtClean="0">
                <a:latin typeface="Times New Roman" pitchFamily="18" charset="0"/>
                <a:cs typeface="Times New Roman" pitchFamily="18" charset="0"/>
              </a:rPr>
              <a:t>13. Đối với DNNN cổ phần hóa</a:t>
            </a:r>
            <a:endParaRPr lang="vi-VN">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buFont typeface="Wingdings"/>
              <a:buChar char="à"/>
            </a:pPr>
            <a:r>
              <a:rPr lang="nl-NL" smtClean="0">
                <a:latin typeface="Times New Roman" pitchFamily="18" charset="0"/>
                <a:cs typeface="Times New Roman" pitchFamily="18" charset="0"/>
              </a:rPr>
              <a:t>Khoản mục vốn chủ sở hữu</a:t>
            </a:r>
            <a:r>
              <a:rPr lang="vi-VN" smtClean="0">
                <a:latin typeface="Times New Roman" pitchFamily="18" charset="0"/>
                <a:cs typeface="Times New Roman" pitchFamily="18" charset="0"/>
              </a:rPr>
              <a:t> t</a:t>
            </a:r>
            <a:r>
              <a:rPr lang="vi-VN" smtClean="0">
                <a:latin typeface="Times New Roman" pitchFamily="18" charset="0"/>
                <a:cs typeface="Times New Roman" pitchFamily="18" charset="0"/>
                <a:sym typeface="Wingdings" pitchFamily="2" charset="2"/>
              </a:rPr>
              <a:t>rong báo cáo c</a:t>
            </a:r>
            <a:r>
              <a:rPr lang="nl-NL" smtClean="0">
                <a:latin typeface="Times New Roman" pitchFamily="18" charset="0"/>
                <a:cs typeface="Times New Roman" pitchFamily="18" charset="0"/>
              </a:rPr>
              <a:t>ủa tổ chức đăng ký </a:t>
            </a:r>
            <a:r>
              <a:rPr lang="vi-VN" smtClean="0">
                <a:latin typeface="Times New Roman" pitchFamily="18" charset="0"/>
                <a:cs typeface="Times New Roman" pitchFamily="18" charset="0"/>
              </a:rPr>
              <a:t>NY </a:t>
            </a:r>
            <a:r>
              <a:rPr lang="nl-NL" smtClean="0">
                <a:latin typeface="Times New Roman" pitchFamily="18" charset="0"/>
                <a:cs typeface="Times New Roman" pitchFamily="18" charset="0"/>
              </a:rPr>
              <a:t>(hoặc thay đổi </a:t>
            </a:r>
            <a:r>
              <a:rPr lang="vi-VN" smtClean="0">
                <a:latin typeface="Times New Roman" pitchFamily="18" charset="0"/>
                <a:cs typeface="Times New Roman" pitchFamily="18" charset="0"/>
              </a:rPr>
              <a:t>NY</a:t>
            </a:r>
            <a:r>
              <a:rPr lang="nl-NL" smtClean="0">
                <a:latin typeface="Times New Roman" pitchFamily="18" charset="0"/>
                <a:cs typeface="Times New Roman" pitchFamily="18" charset="0"/>
              </a:rPr>
              <a:t>) phải được kiểm toán bởi tổ chức kiểm toán được </a:t>
            </a:r>
            <a:r>
              <a:rPr lang="vi-VN" smtClean="0">
                <a:latin typeface="Times New Roman" pitchFamily="18" charset="0"/>
                <a:cs typeface="Times New Roman" pitchFamily="18" charset="0"/>
              </a:rPr>
              <a:t>UBCKNN </a:t>
            </a:r>
            <a:r>
              <a:rPr lang="nl-NL" smtClean="0">
                <a:latin typeface="Times New Roman" pitchFamily="18" charset="0"/>
                <a:cs typeface="Times New Roman" pitchFamily="18" charset="0"/>
              </a:rPr>
              <a:t>chấp thuận</a:t>
            </a:r>
            <a:r>
              <a:rPr lang="vi-VN" smtClean="0">
                <a:latin typeface="Times New Roman" pitchFamily="18" charset="0"/>
                <a:cs typeface="Times New Roman" pitchFamily="18" charset="0"/>
              </a:rPr>
              <a:t>;</a:t>
            </a:r>
          </a:p>
          <a:p>
            <a:pPr algn="just">
              <a:buFont typeface="Wingdings"/>
              <a:buChar char="à"/>
            </a:pPr>
            <a:r>
              <a:rPr lang="vi-VN" smtClean="0">
                <a:latin typeface="Times New Roman" pitchFamily="18" charset="0"/>
                <a:cs typeface="Times New Roman" pitchFamily="18" charset="0"/>
              </a:rPr>
              <a:t>Ý kiến kiểm toán đối với kh</a:t>
            </a:r>
            <a:r>
              <a:rPr lang="nl-NL" smtClean="0">
                <a:latin typeface="Times New Roman" pitchFamily="18" charset="0"/>
                <a:cs typeface="Times New Roman" pitchFamily="18" charset="0"/>
              </a:rPr>
              <a:t>oản mục vốn chủ sở hữu</a:t>
            </a:r>
            <a:r>
              <a:rPr lang="vi-VN" smtClean="0">
                <a:latin typeface="Times New Roman" pitchFamily="18" charset="0"/>
                <a:cs typeface="Times New Roman" pitchFamily="18" charset="0"/>
              </a:rPr>
              <a:t> c</a:t>
            </a:r>
            <a:r>
              <a:rPr lang="nl-NL" smtClean="0">
                <a:latin typeface="Times New Roman" pitchFamily="18" charset="0"/>
                <a:cs typeface="Times New Roman" pitchFamily="18" charset="0"/>
              </a:rPr>
              <a:t>hấp nhận toàn phần</a:t>
            </a:r>
            <a:r>
              <a:rPr lang="vi-VN" smtClean="0">
                <a:latin typeface="Times New Roman" pitchFamily="18" charset="0"/>
                <a:cs typeface="Times New Roman" pitchFamily="18" charset="0"/>
              </a:rPr>
              <a:t>; t</a:t>
            </a:r>
            <a:r>
              <a:rPr lang="nl-NL" smtClean="0">
                <a:latin typeface="Times New Roman" pitchFamily="18" charset="0"/>
                <a:cs typeface="Times New Roman" pitchFamily="18" charset="0"/>
              </a:rPr>
              <a:t>rường hợp chấp nhận có ngoại trừ, thì yếu tố ngoại trừ không phải là khoản mục vốn chủ sở hữu và khoản mục trọng yếu khác như: tiền mặt, hàng tồn kho, tài sản cố định, các khoản phải thu, nợ phải trả;</a:t>
            </a:r>
            <a:endParaRPr lang="vi-VN" smtClean="0">
              <a:latin typeface="Times New Roman" pitchFamily="18" charset="0"/>
              <a:cs typeface="Times New Roman" pitchFamily="18" charset="0"/>
            </a:endParaRPr>
          </a:p>
          <a:p>
            <a:pPr algn="just">
              <a:buFont typeface="Wingdings" pitchFamily="2" charset="2"/>
              <a:buChar char="Ø"/>
            </a:pPr>
            <a:r>
              <a:rPr lang="nl-NL" smtClean="0">
                <a:latin typeface="Times New Roman" pitchFamily="18" charset="0"/>
                <a:cs typeface="Times New Roman" pitchFamily="18" charset="0"/>
              </a:rPr>
              <a:t>Tùy thuộc vào thời điểm nộp hồ sơ </a:t>
            </a:r>
            <a:r>
              <a:rPr lang="vi-VN" smtClean="0">
                <a:latin typeface="Times New Roman" pitchFamily="18" charset="0"/>
                <a:cs typeface="Times New Roman" pitchFamily="18" charset="0"/>
              </a:rPr>
              <a:t>NY </a:t>
            </a:r>
            <a:r>
              <a:rPr lang="nl-NL" smtClean="0">
                <a:latin typeface="Times New Roman" pitchFamily="18" charset="0"/>
                <a:cs typeface="Times New Roman" pitchFamily="18" charset="0"/>
              </a:rPr>
              <a:t>, thay đổi </a:t>
            </a:r>
            <a:r>
              <a:rPr lang="vi-VN" smtClean="0">
                <a:latin typeface="Times New Roman" pitchFamily="18" charset="0"/>
                <a:cs typeface="Times New Roman" pitchFamily="18" charset="0"/>
              </a:rPr>
              <a:t>NY</a:t>
            </a:r>
            <a:r>
              <a:rPr lang="nl-NL" smtClean="0">
                <a:latin typeface="Times New Roman" pitchFamily="18" charset="0"/>
                <a:cs typeface="Times New Roman" pitchFamily="18" charset="0"/>
              </a:rPr>
              <a:t>, công ty được lựa chọn </a:t>
            </a:r>
            <a:r>
              <a:rPr lang="vi-VN" smtClean="0">
                <a:latin typeface="Times New Roman" pitchFamily="18" charset="0"/>
                <a:cs typeface="Times New Roman" pitchFamily="18" charset="0"/>
              </a:rPr>
              <a:t>BCTC </a:t>
            </a:r>
            <a:r>
              <a:rPr lang="nl-NL" smtClean="0">
                <a:latin typeface="Times New Roman" pitchFamily="18" charset="0"/>
                <a:cs typeface="Times New Roman" pitchFamily="18" charset="0"/>
              </a:rPr>
              <a:t>được lập và đã được kiểm toán tại thời điểm gần nhất, nhưng không quá </a:t>
            </a:r>
            <a:r>
              <a:rPr lang="vi-VN" smtClean="0">
                <a:latin typeface="Times New Roman" pitchFamily="18" charset="0"/>
                <a:cs typeface="Times New Roman" pitchFamily="18" charset="0"/>
              </a:rPr>
              <a:t>06 t</a:t>
            </a:r>
            <a:r>
              <a:rPr lang="nl-NL" smtClean="0">
                <a:latin typeface="Times New Roman" pitchFamily="18" charset="0"/>
                <a:cs typeface="Times New Roman" pitchFamily="18" charset="0"/>
              </a:rPr>
              <a:t>háng tính đến thời điểm nộp hồ sơ, gồm </a:t>
            </a:r>
            <a:r>
              <a:rPr lang="vi-VN" smtClean="0">
                <a:latin typeface="Times New Roman" pitchFamily="18" charset="0"/>
                <a:cs typeface="Times New Roman" pitchFamily="18" charset="0"/>
              </a:rPr>
              <a:t>BCTC</a:t>
            </a:r>
            <a:r>
              <a:rPr lang="nl-NL" smtClean="0">
                <a:latin typeface="Times New Roman" pitchFamily="18" charset="0"/>
                <a:cs typeface="Times New Roman" pitchFamily="18" charset="0"/>
              </a:rPr>
              <a:t> lập ngay sau thời điểm hợp nhất, sáp nhập, hoán đổi; hoặc </a:t>
            </a:r>
            <a:r>
              <a:rPr lang="vi-VN" smtClean="0">
                <a:latin typeface="Times New Roman" pitchFamily="18" charset="0"/>
                <a:cs typeface="Times New Roman" pitchFamily="18" charset="0"/>
              </a:rPr>
              <a:t>BCTC </a:t>
            </a:r>
            <a:r>
              <a:rPr lang="nl-NL" smtClean="0">
                <a:latin typeface="Times New Roman" pitchFamily="18" charset="0"/>
                <a:cs typeface="Times New Roman" pitchFamily="18" charset="0"/>
              </a:rPr>
              <a:t>quý, hoặc </a:t>
            </a:r>
            <a:r>
              <a:rPr lang="vi-VN" smtClean="0">
                <a:latin typeface="Times New Roman" pitchFamily="18" charset="0"/>
                <a:cs typeface="Times New Roman" pitchFamily="18" charset="0"/>
              </a:rPr>
              <a:t>BCTC </a:t>
            </a:r>
            <a:r>
              <a:rPr lang="nl-NL" smtClean="0">
                <a:latin typeface="Times New Roman" pitchFamily="18" charset="0"/>
                <a:cs typeface="Times New Roman" pitchFamily="18" charset="0"/>
              </a:rPr>
              <a:t>bán niên, hoặc </a:t>
            </a:r>
            <a:r>
              <a:rPr lang="vi-VN" smtClean="0">
                <a:latin typeface="Times New Roman" pitchFamily="18" charset="0"/>
                <a:cs typeface="Times New Roman" pitchFamily="18" charset="0"/>
              </a:rPr>
              <a:t>BCTC </a:t>
            </a:r>
            <a:r>
              <a:rPr lang="nl-NL" smtClean="0">
                <a:latin typeface="Times New Roman" pitchFamily="18" charset="0"/>
                <a:cs typeface="Times New Roman" pitchFamily="18" charset="0"/>
              </a:rPr>
              <a:t>năm lập sau thời điểm hợp nhất, sáp nhập, hoán đổi</a:t>
            </a:r>
            <a:endParaRPr lang="vi-VN" smtClean="0">
              <a:latin typeface="Times New Roman" pitchFamily="18" charset="0"/>
              <a:cs typeface="Times New Roman" pitchFamily="18" charset="0"/>
            </a:endParaRPr>
          </a:p>
          <a:p>
            <a:endParaRPr lang="vi-VN"/>
          </a:p>
        </p:txBody>
      </p:sp>
      <p:sp>
        <p:nvSpPr>
          <p:cNvPr id="3" name="Title 2"/>
          <p:cNvSpPr>
            <a:spLocks noGrp="1"/>
          </p:cNvSpPr>
          <p:nvPr>
            <p:ph type="title"/>
          </p:nvPr>
        </p:nvSpPr>
        <p:spPr/>
        <p:txBody>
          <a:bodyPr>
            <a:normAutofit fontScale="90000"/>
          </a:bodyPr>
          <a:lstStyle/>
          <a:p>
            <a:pPr algn="ctr"/>
            <a:r>
              <a:rPr lang="vi-VN" smtClean="0">
                <a:latin typeface="Times New Roman" pitchFamily="18" charset="0"/>
                <a:cs typeface="Times New Roman" pitchFamily="18" charset="0"/>
              </a:rPr>
              <a:t>14. Một số lưu ý trong hồ sơ đăng ký NY, đăng ký thay đổi NY</a:t>
            </a:r>
            <a:endParaRPr lang="vi-VN">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fontScale="92500" lnSpcReduction="20000"/>
          </a:bodyPr>
          <a:lstStyle/>
          <a:p>
            <a:pPr algn="just"/>
            <a:r>
              <a:rPr lang="nl-NL" smtClean="0">
                <a:latin typeface="Times New Roman" pitchFamily="18" charset="0"/>
                <a:cs typeface="Times New Roman" pitchFamily="18" charset="0"/>
              </a:rPr>
              <a:t>Các trường hợp hủy bỏ niêm yết bắt buộc theo quy định tại Khoản 1, Điều 60 Nghị định số 58/2012/NĐ-CP  và Khoản 20, Khoản 24 Điều 1 Nghị định số 60/2015/NĐ-CP</a:t>
            </a:r>
            <a:endParaRPr lang="vi-VN" smtClean="0">
              <a:latin typeface="Times New Roman" pitchFamily="18" charset="0"/>
              <a:cs typeface="Times New Roman" pitchFamily="18" charset="0"/>
            </a:endParaRPr>
          </a:p>
          <a:p>
            <a:pPr algn="just"/>
            <a:r>
              <a:rPr lang="nl-NL" smtClean="0">
                <a:latin typeface="Times New Roman" pitchFamily="18" charset="0"/>
                <a:cs typeface="Times New Roman" pitchFamily="18" charset="0"/>
              </a:rPr>
              <a:t>SGDCK có trách nhiệm thông báo, yêu cầu tổ chức niêm yết, công ty quản lý quỹ giải trình trong trường hợp phát hiện chứng khoán NY có khả năng bị hủy niêm yết</a:t>
            </a:r>
            <a:r>
              <a:rPr lang="vi-VN" smtClean="0">
                <a:latin typeface="Times New Roman" pitchFamily="18" charset="0"/>
                <a:cs typeface="Times New Roman" pitchFamily="18" charset="0"/>
              </a:rPr>
              <a:t> </a:t>
            </a:r>
            <a:r>
              <a:rPr lang="nl-NL" smtClean="0">
                <a:latin typeface="Times New Roman" pitchFamily="18" charset="0"/>
                <a:cs typeface="Times New Roman" pitchFamily="18" charset="0"/>
              </a:rPr>
              <a:t>và yêu cầu tổ chức </a:t>
            </a:r>
            <a:r>
              <a:rPr lang="vi-VN" smtClean="0">
                <a:latin typeface="Times New Roman" pitchFamily="18" charset="0"/>
                <a:cs typeface="Times New Roman" pitchFamily="18" charset="0"/>
              </a:rPr>
              <a:t>NY</a:t>
            </a:r>
            <a:r>
              <a:rPr lang="nl-NL" smtClean="0">
                <a:latin typeface="Times New Roman" pitchFamily="18" charset="0"/>
                <a:cs typeface="Times New Roman" pitchFamily="18" charset="0"/>
              </a:rPr>
              <a:t>, công ty quản lý quỹ báo cáo giải trình cụ thể </a:t>
            </a:r>
          </a:p>
          <a:p>
            <a:pPr algn="just"/>
            <a:r>
              <a:rPr lang="nl-NL" smtClean="0">
                <a:latin typeface="Times New Roman" pitchFamily="18" charset="0"/>
                <a:cs typeface="Times New Roman" pitchFamily="18" charset="0"/>
              </a:rPr>
              <a:t>Trường hợp buộc phải hủy niêm yết, SGDCK ra Quyết định hủy NY và CBTT ra thị trường</a:t>
            </a:r>
          </a:p>
          <a:p>
            <a:pPr algn="just"/>
            <a:r>
              <a:rPr lang="nl-NL" smtClean="0">
                <a:latin typeface="Times New Roman" pitchFamily="18" charset="0"/>
                <a:cs typeface="Times New Roman" pitchFamily="18" charset="0"/>
              </a:rPr>
              <a:t>Chứng khoán thuộc diện hủy NY được phép giao dịch </a:t>
            </a:r>
            <a:r>
              <a:rPr lang="vi-VN" smtClean="0">
                <a:latin typeface="Times New Roman" pitchFamily="18" charset="0"/>
                <a:cs typeface="Times New Roman" pitchFamily="18" charset="0"/>
              </a:rPr>
              <a:t>trong 1 tháng</a:t>
            </a:r>
            <a:r>
              <a:rPr lang="nl-NL" smtClean="0">
                <a:latin typeface="Times New Roman" pitchFamily="18" charset="0"/>
                <a:cs typeface="Times New Roman" pitchFamily="18" charset="0"/>
              </a:rPr>
              <a:t> kể từ ngày ra Quyết định hủy NY</a:t>
            </a:r>
            <a:r>
              <a:rPr lang="vi-VN" smtClean="0">
                <a:latin typeface="Times New Roman" pitchFamily="18" charset="0"/>
                <a:cs typeface="Times New Roman" pitchFamily="18" charset="0"/>
              </a:rPr>
              <a:t> trừ trường hợp hủy NY để đưa vào giao dịch trên Upcom do không đáp ứng điều kiện NY</a:t>
            </a:r>
            <a:endParaRPr lang="vi-VN"/>
          </a:p>
        </p:txBody>
      </p:sp>
      <p:sp>
        <p:nvSpPr>
          <p:cNvPr id="3" name="Title 2"/>
          <p:cNvSpPr>
            <a:spLocks noGrp="1"/>
          </p:cNvSpPr>
          <p:nvPr>
            <p:ph type="title"/>
          </p:nvPr>
        </p:nvSpPr>
        <p:spPr>
          <a:xfrm>
            <a:off x="899592" y="116632"/>
            <a:ext cx="7787208" cy="936104"/>
          </a:xfrm>
        </p:spPr>
        <p:txBody>
          <a:bodyPr>
            <a:normAutofit fontScale="90000"/>
          </a:bodyPr>
          <a:lstStyle/>
          <a:p>
            <a:pPr algn="ctr"/>
            <a:r>
              <a:rPr lang="en-US" sz="3600" smtClean="0">
                <a:latin typeface="Times New Roman" pitchFamily="18" charset="0"/>
                <a:cs typeface="Times New Roman" pitchFamily="18" charset="0"/>
              </a:rPr>
              <a:t/>
            </a:r>
            <a:br>
              <a:rPr lang="en-US" sz="3600" smtClean="0">
                <a:latin typeface="Times New Roman" pitchFamily="18" charset="0"/>
                <a:cs typeface="Times New Roman" pitchFamily="18" charset="0"/>
              </a:rPr>
            </a:br>
            <a:r>
              <a:rPr lang="en-US" sz="3600" smtClean="0">
                <a:latin typeface="Times New Roman" pitchFamily="18" charset="0"/>
                <a:cs typeface="Times New Roman" pitchFamily="18" charset="0"/>
              </a:rPr>
              <a:t>16. </a:t>
            </a:r>
            <a:r>
              <a:rPr lang="nl-NL" sz="3600" smtClean="0">
                <a:latin typeface="Times New Roman" pitchFamily="18" charset="0"/>
                <a:cs typeface="Times New Roman" pitchFamily="18" charset="0"/>
              </a:rPr>
              <a:t>Hủy niêm yết bắt buộc</a:t>
            </a:r>
            <a:r>
              <a:rPr lang="vi-VN" smtClean="0"/>
              <a:t/>
            </a:r>
            <a:br>
              <a:rPr lang="vi-VN" smtClean="0"/>
            </a:br>
            <a:endParaRPr lang="vi-V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882547"/>
          </a:xfrm>
        </p:spPr>
        <p:txBody>
          <a:bodyPr>
            <a:normAutofit fontScale="85000" lnSpcReduction="20000"/>
          </a:bodyPr>
          <a:lstStyle/>
          <a:p>
            <a:pPr algn="just"/>
            <a:r>
              <a:rPr lang="nl-NL" smtClean="0">
                <a:latin typeface="Times New Roman" pitchFamily="18" charset="0"/>
                <a:cs typeface="Times New Roman" pitchFamily="18" charset="0"/>
              </a:rPr>
              <a:t>Các điều kiện hủy bỏ NY tự nguyện  tại  Khoản 20 Điều 1 Nghị định số 60/2015/NĐ-CP; trong đó tỷ lệ biểu quyết của các cổ đông không phải là cổ đông lớn tính trên số phiếu biểu quyết của các cổ đông không phải là cổ đông lớn của công ty trong danh sách cổ đông có quyền dự họp ĐHĐCĐ hoặc danh sách cổ đông được gửi phiếu biểu quyết dưới hình thức lấy ý kiến cổ đông bằng văn bản</a:t>
            </a:r>
            <a:endParaRPr lang="vi-VN" smtClean="0">
              <a:latin typeface="Times New Roman" pitchFamily="18" charset="0"/>
              <a:cs typeface="Times New Roman" pitchFamily="18" charset="0"/>
            </a:endParaRPr>
          </a:p>
          <a:p>
            <a:pPr algn="just"/>
            <a:r>
              <a:rPr lang="nl-NL" smtClean="0">
                <a:latin typeface="Times New Roman" pitchFamily="18" charset="0"/>
                <a:cs typeface="Times New Roman" pitchFamily="18" charset="0"/>
              </a:rPr>
              <a:t>Tổ chức đăng ký hủy NY nộp hồ sơ đề nghị hủy NY theo quy định tại điểm b khoản 2 Điều 60 Nghị định số 58/2012/NĐ-CP cho SGDCK</a:t>
            </a:r>
            <a:r>
              <a:rPr lang="vi-VN" smtClean="0">
                <a:latin typeface="Times New Roman" pitchFamily="18" charset="0"/>
                <a:cs typeface="Times New Roman" pitchFamily="18" charset="0"/>
              </a:rPr>
              <a:t> kèm theo phương án giải quyết quyền lợi cho cổ đông đã được Đại hội đồng cổ đông thông qua </a:t>
            </a:r>
          </a:p>
          <a:p>
            <a:pPr algn="just"/>
            <a:endParaRPr lang="vi-VN" smtClean="0">
              <a:latin typeface="Times New Roman" pitchFamily="18" charset="0"/>
              <a:cs typeface="Times New Roman" pitchFamily="18" charset="0"/>
            </a:endParaRPr>
          </a:p>
          <a:p>
            <a:pPr algn="just"/>
            <a:r>
              <a:rPr lang="nl-NL" smtClean="0">
                <a:latin typeface="Times New Roman" pitchFamily="18" charset="0"/>
                <a:cs typeface="Times New Roman" pitchFamily="18" charset="0"/>
              </a:rPr>
              <a:t>Trong vòng 15 ngày làm việc kể từ ngày nhận được hồ sơ đầy đủ và hợp lệ, SGDCK xem xét chấp thuận hủy NY chứng khoán; Trường hợp từ chối, SGDCK có văn bản giải thích rõ lý do</a:t>
            </a:r>
            <a:endParaRPr lang="vi-VN" smtClean="0">
              <a:latin typeface="Times New Roman" pitchFamily="18" charset="0"/>
              <a:cs typeface="Times New Roman" pitchFamily="18" charset="0"/>
            </a:endParaRPr>
          </a:p>
          <a:p>
            <a:endParaRPr lang="vi-VN"/>
          </a:p>
        </p:txBody>
      </p:sp>
      <p:sp>
        <p:nvSpPr>
          <p:cNvPr id="3" name="Title 2"/>
          <p:cNvSpPr>
            <a:spLocks noGrp="1"/>
          </p:cNvSpPr>
          <p:nvPr>
            <p:ph type="title"/>
          </p:nvPr>
        </p:nvSpPr>
        <p:spPr>
          <a:xfrm>
            <a:off x="827584" y="274638"/>
            <a:ext cx="7859216" cy="778098"/>
          </a:xfrm>
        </p:spPr>
        <p:txBody>
          <a:bodyPr>
            <a:normAutofit fontScale="90000"/>
          </a:bodyPr>
          <a:lstStyle/>
          <a:p>
            <a:pPr algn="ctr"/>
            <a:r>
              <a:rPr lang="en-US" sz="3600" smtClean="0">
                <a:latin typeface="Times New Roman" pitchFamily="18" charset="0"/>
                <a:cs typeface="Times New Roman" pitchFamily="18" charset="0"/>
              </a:rPr>
              <a:t/>
            </a:r>
            <a:br>
              <a:rPr lang="en-US" sz="3600" smtClean="0">
                <a:latin typeface="Times New Roman" pitchFamily="18" charset="0"/>
                <a:cs typeface="Times New Roman" pitchFamily="18" charset="0"/>
              </a:rPr>
            </a:br>
            <a:r>
              <a:rPr lang="en-US" sz="3600" smtClean="0">
                <a:latin typeface="Times New Roman" pitchFamily="18" charset="0"/>
                <a:cs typeface="Times New Roman" pitchFamily="18" charset="0"/>
              </a:rPr>
              <a:t>17.</a:t>
            </a:r>
            <a:r>
              <a:rPr lang="nl-NL" sz="3600" smtClean="0">
                <a:latin typeface="Times New Roman" pitchFamily="18" charset="0"/>
                <a:cs typeface="Times New Roman" pitchFamily="18" charset="0"/>
              </a:rPr>
              <a:t> Hủy niêm yết tự nguyện </a:t>
            </a:r>
            <a:r>
              <a:rPr lang="en-US" smtClean="0"/>
              <a:t/>
            </a:r>
            <a:br>
              <a:rPr lang="en-US" smtClean="0"/>
            </a:br>
            <a:endParaRPr lang="vi-V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nl-NL" smtClean="0">
                <a:latin typeface="Times New Roman" pitchFamily="18" charset="0"/>
                <a:cs typeface="Times New Roman" pitchFamily="18" charset="0"/>
              </a:rPr>
              <a:t>Tổ chức có chứng khoán bị hủy niêm yết chỉ được đăng ký niêm yết lại sau 12 tháng kể từ ngày bị hủy bỏ niêm yết nếu đáp ứng các điều kiện quy định tại Điều 53 hoặc Điều 54 Nghị định 58/2012/NĐ-CP</a:t>
            </a:r>
            <a:r>
              <a:rPr lang="vi-VN" smtClean="0">
                <a:latin typeface="Times New Roman" pitchFamily="18" charset="0"/>
                <a:cs typeface="Times New Roman" pitchFamily="18" charset="0"/>
              </a:rPr>
              <a:t> trừ trường hợp hủy NY tại SGDCK này do đã được chấp thuận NY hoặc ĐKGD tại một SGDCK khác</a:t>
            </a:r>
            <a:endParaRPr lang="nl-NL" smtClean="0">
              <a:latin typeface="Times New Roman" pitchFamily="18" charset="0"/>
              <a:cs typeface="Times New Roman" pitchFamily="18" charset="0"/>
            </a:endParaRPr>
          </a:p>
          <a:p>
            <a:pPr algn="just"/>
            <a:r>
              <a:rPr lang="nl-NL" smtClean="0">
                <a:latin typeface="Times New Roman" pitchFamily="18" charset="0"/>
                <a:cs typeface="Times New Roman" pitchFamily="18" charset="0"/>
              </a:rPr>
              <a:t> Hồ sơ và thủ tục đăng ký </a:t>
            </a:r>
            <a:r>
              <a:rPr lang="vi-VN" smtClean="0">
                <a:latin typeface="Times New Roman" pitchFamily="18" charset="0"/>
                <a:cs typeface="Times New Roman" pitchFamily="18" charset="0"/>
              </a:rPr>
              <a:t>NY </a:t>
            </a:r>
            <a:r>
              <a:rPr lang="nl-NL" smtClean="0">
                <a:latin typeface="Times New Roman" pitchFamily="18" charset="0"/>
                <a:cs typeface="Times New Roman" pitchFamily="18" charset="0"/>
              </a:rPr>
              <a:t>lại thực hiện theo quy định </a:t>
            </a:r>
            <a:r>
              <a:rPr lang="en-US" smtClean="0">
                <a:latin typeface="Times New Roman" pitchFamily="18" charset="0"/>
                <a:cs typeface="Times New Roman" pitchFamily="18" charset="0"/>
              </a:rPr>
              <a:t>như NY lần đầu</a:t>
            </a:r>
            <a:endParaRPr lang="vi-VN" smtClean="0">
              <a:latin typeface="Times New Roman" pitchFamily="18" charset="0"/>
              <a:cs typeface="Times New Roman" pitchFamily="18" charset="0"/>
            </a:endParaRPr>
          </a:p>
          <a:p>
            <a:endParaRPr lang="vi-VN"/>
          </a:p>
        </p:txBody>
      </p:sp>
      <p:sp>
        <p:nvSpPr>
          <p:cNvPr id="3" name="Title 2"/>
          <p:cNvSpPr>
            <a:spLocks noGrp="1"/>
          </p:cNvSpPr>
          <p:nvPr>
            <p:ph type="title"/>
          </p:nvPr>
        </p:nvSpPr>
        <p:spPr>
          <a:xfrm>
            <a:off x="971600" y="274638"/>
            <a:ext cx="7715200" cy="1143000"/>
          </a:xfrm>
        </p:spPr>
        <p:txBody>
          <a:bodyPr/>
          <a:lstStyle/>
          <a:p>
            <a:pPr algn="ctr"/>
            <a:r>
              <a:rPr lang="en-US" sz="3200" smtClean="0">
                <a:latin typeface="Times New Roman" pitchFamily="18" charset="0"/>
                <a:cs typeface="Times New Roman" pitchFamily="18" charset="0"/>
              </a:rPr>
              <a:t>18.</a:t>
            </a:r>
            <a:r>
              <a:rPr lang="nl-NL" sz="3200" smtClean="0">
                <a:latin typeface="Times New Roman" pitchFamily="18" charset="0"/>
                <a:cs typeface="Times New Roman" pitchFamily="18" charset="0"/>
              </a:rPr>
              <a:t> Đăng ký niêm yết lại</a:t>
            </a:r>
            <a:endParaRPr lang="vi-VN"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vi-VN" dirty="0" smtClean="0"/>
          </a:p>
          <a:p>
            <a:pPr>
              <a:buNone/>
            </a:pPr>
            <a:endParaRPr lang="vi-VN" dirty="0" smtClean="0"/>
          </a:p>
          <a:p>
            <a:pPr algn="ctr">
              <a:buNone/>
            </a:pPr>
            <a:r>
              <a:rPr lang="vi-VN" sz="6000" dirty="0" smtClean="0">
                <a:latin typeface="+mj-lt"/>
              </a:rPr>
              <a:t>Xin cảm ơn!</a:t>
            </a:r>
            <a:endParaRPr lang="vi-VN" sz="6000" dirty="0">
              <a:latin typeface="+mj-lt"/>
            </a:endParaRPr>
          </a:p>
        </p:txBody>
      </p:sp>
      <p:sp>
        <p:nvSpPr>
          <p:cNvPr id="2" name="Title 1"/>
          <p:cNvSpPr>
            <a:spLocks noGrp="1"/>
          </p:cNvSpPr>
          <p:nvPr>
            <p:ph type="title"/>
          </p:nvPr>
        </p:nvSpPr>
        <p:spPr/>
        <p:txBody>
          <a:bodyPr/>
          <a:lstStyle/>
          <a:p>
            <a:endParaRPr lang="vi-V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b="1" dirty="0" smtClean="0">
                <a:latin typeface="Times New Roman" pitchFamily="18" charset="0"/>
                <a:cs typeface="Times New Roman" pitchFamily="18" charset="0"/>
              </a:rPr>
              <a:t>Phạm vi:</a:t>
            </a:r>
          </a:p>
          <a:p>
            <a:pPr algn="just">
              <a:buNone/>
            </a:pPr>
            <a:r>
              <a:rPr lang="en-US" dirty="0" smtClean="0">
                <a:latin typeface="Times New Roman" pitchFamily="18" charset="0"/>
                <a:cs typeface="Times New Roman" pitchFamily="18" charset="0"/>
              </a:rPr>
              <a:t>	Hướng dẫn điều kiện, hồ sơ, thủ tục niêm yết, thay đổi niêm yết, hủy niêm yết, niêm yết lại chứng khoán trên SGDCK.</a:t>
            </a:r>
            <a:endParaRPr lang="vi-VN" dirty="0" smtClean="0">
              <a:latin typeface="Times New Roman" pitchFamily="18" charset="0"/>
              <a:cs typeface="Times New Roman" pitchFamily="18" charset="0"/>
            </a:endParaRPr>
          </a:p>
          <a:p>
            <a:pPr lvl="0">
              <a:buFont typeface="Wingdings" pitchFamily="2" charset="2"/>
              <a:buChar char="v"/>
            </a:pPr>
            <a:r>
              <a:rPr lang="en-US" b="1" dirty="0" smtClean="0">
                <a:latin typeface="Times New Roman" pitchFamily="18" charset="0"/>
                <a:cs typeface="Times New Roman" pitchFamily="18" charset="0"/>
              </a:rPr>
              <a:t>Đối tượng: </a:t>
            </a:r>
          </a:p>
          <a:p>
            <a:pPr lvl="0"/>
            <a:r>
              <a:rPr lang="en-US" dirty="0" smtClean="0">
                <a:latin typeface="Times New Roman" pitchFamily="18" charset="0"/>
                <a:cs typeface="Times New Roman" pitchFamily="18" charset="0"/>
              </a:rPr>
              <a:t>Tổ chức phát hành</a:t>
            </a:r>
            <a:endParaRPr lang="vi-V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Công ty đại chúng</a:t>
            </a:r>
            <a:endParaRPr lang="vi-V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SGDCK, TTLKCK</a:t>
            </a:r>
            <a:endParaRPr lang="vi-VN"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Cơ quan, tổ chức, cá nhân khác có liên quan</a:t>
            </a:r>
            <a:endParaRPr lang="vi-VN"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vi-VN" sz="3500" b="1" dirty="0" smtClean="0">
                <a:latin typeface="Times New Roman" pitchFamily="18" charset="0"/>
                <a:cs typeface="Times New Roman" pitchFamily="18" charset="0"/>
              </a:rPr>
              <a:t>1.</a:t>
            </a:r>
            <a:r>
              <a:rPr lang="vi-VN" sz="3500" dirty="0" smtClean="0">
                <a:latin typeface="Times New Roman" pitchFamily="18" charset="0"/>
                <a:cs typeface="Times New Roman" pitchFamily="18" charset="0"/>
              </a:rPr>
              <a:t> </a:t>
            </a:r>
            <a:r>
              <a:rPr lang="en-US" sz="3500" b="1" dirty="0">
                <a:latin typeface="Times New Roman" pitchFamily="18" charset="0"/>
                <a:cs typeface="Times New Roman" pitchFamily="18" charset="0"/>
              </a:rPr>
              <a:t>Phạm vi và đối tượng điều chỉnh</a:t>
            </a:r>
            <a:endParaRPr lang="vi-VN"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vi-VN" dirty="0" smtClean="0"/>
          </a:p>
          <a:p>
            <a:endParaRPr lang="vi-VN" dirty="0"/>
          </a:p>
          <a:p>
            <a:endParaRPr lang="vi-VN" dirty="0" smtClean="0"/>
          </a:p>
          <a:p>
            <a:pPr marL="109728" indent="0" algn="ctr">
              <a:buNone/>
            </a:pPr>
            <a:r>
              <a:rPr lang="vi-VN" sz="9000" dirty="0" smtClean="0"/>
              <a:t>Q &amp; A</a:t>
            </a:r>
            <a:endParaRPr lang="vi-VN" sz="9000" dirty="0"/>
          </a:p>
        </p:txBody>
      </p:sp>
      <p:sp>
        <p:nvSpPr>
          <p:cNvPr id="3" name="Title 2"/>
          <p:cNvSpPr>
            <a:spLocks noGrp="1"/>
          </p:cNvSpPr>
          <p:nvPr>
            <p:ph type="title"/>
          </p:nvPr>
        </p:nvSpPr>
        <p:spPr/>
        <p:txBody>
          <a:bodyPr/>
          <a:lstStyle/>
          <a:p>
            <a:endParaRPr lang="vi-VN"/>
          </a:p>
        </p:txBody>
      </p:sp>
    </p:spTree>
    <p:extLst>
      <p:ext uri="{BB962C8B-B14F-4D97-AF65-F5344CB8AC3E}">
        <p14:creationId xmlns:p14="http://schemas.microsoft.com/office/powerpoint/2010/main" val="101120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755984"/>
          </a:xfrm>
        </p:spPr>
        <p:txBody>
          <a:bodyPr>
            <a:normAutofit fontScale="40000" lnSpcReduction="20000"/>
          </a:bodyPr>
          <a:lstStyle/>
          <a:p>
            <a:pPr marL="0" indent="109538" algn="just">
              <a:buFont typeface="Wingdings" pitchFamily="2" charset="2"/>
              <a:buChar char="v"/>
            </a:pPr>
            <a:endParaRPr lang="vi-VN" sz="8000" dirty="0" smtClean="0">
              <a:latin typeface="Times New Roman" pitchFamily="18" charset="0"/>
              <a:cs typeface="Times New Roman" pitchFamily="18" charset="0"/>
            </a:endParaRPr>
          </a:p>
          <a:p>
            <a:pPr marL="0" indent="109538" algn="just">
              <a:buFont typeface="Wingdings" pitchFamily="2" charset="2"/>
              <a:buChar char="v"/>
            </a:pPr>
            <a:endParaRPr lang="vi-VN" sz="8000" dirty="0">
              <a:latin typeface="Times New Roman" pitchFamily="18" charset="0"/>
              <a:cs typeface="Times New Roman" pitchFamily="18" charset="0"/>
            </a:endParaRPr>
          </a:p>
          <a:p>
            <a:pPr marL="0" indent="109538" algn="just">
              <a:buFont typeface="Wingdings" pitchFamily="2" charset="2"/>
              <a:buChar char="v"/>
            </a:pPr>
            <a:r>
              <a:rPr lang="vi-VN" sz="8000" dirty="0" smtClean="0">
                <a:latin typeface="Times New Roman" pitchFamily="18" charset="0"/>
                <a:cs typeface="Times New Roman" pitchFamily="18" charset="0"/>
              </a:rPr>
              <a:t>Điều kiện niêm yết chứng khoán tại HOSE thực hiện theo quy định tại Điều 53 NĐ 58/2012/NĐ-CP và khoản 15 Điều 1 NĐ 60/2015/NĐ-CP</a:t>
            </a:r>
          </a:p>
          <a:p>
            <a:pPr marL="0" indent="109538" algn="just">
              <a:buFont typeface="Wingdings" pitchFamily="2" charset="2"/>
              <a:buChar char="v"/>
            </a:pPr>
            <a:endParaRPr lang="vi-VN" sz="8000" dirty="0" smtClean="0">
              <a:latin typeface="Times New Roman" pitchFamily="18" charset="0"/>
              <a:cs typeface="Times New Roman" pitchFamily="18" charset="0"/>
            </a:endParaRPr>
          </a:p>
          <a:p>
            <a:pPr marL="0" indent="109538" algn="just">
              <a:buFont typeface="Wingdings" pitchFamily="2" charset="2"/>
              <a:buChar char="v"/>
            </a:pPr>
            <a:r>
              <a:rPr lang="vi-VN" sz="8000" dirty="0" smtClean="0">
                <a:latin typeface="Times New Roman" pitchFamily="18" charset="0"/>
                <a:cs typeface="Times New Roman" pitchFamily="18" charset="0"/>
              </a:rPr>
              <a:t> Điều kiện niêm yết chứng khoán tại HNX thực hiện theo quy định tại Điều 54 NĐ 58/2012/NĐ-CP</a:t>
            </a:r>
          </a:p>
        </p:txBody>
      </p:sp>
      <p:sp>
        <p:nvSpPr>
          <p:cNvPr id="2" name="Title 1"/>
          <p:cNvSpPr>
            <a:spLocks noGrp="1"/>
          </p:cNvSpPr>
          <p:nvPr>
            <p:ph type="title"/>
          </p:nvPr>
        </p:nvSpPr>
        <p:spPr>
          <a:xfrm>
            <a:off x="467544" y="116632"/>
            <a:ext cx="8229600" cy="1728192"/>
          </a:xfrm>
        </p:spPr>
        <p:txBody>
          <a:bodyPr>
            <a:normAutofit fontScale="90000"/>
          </a:bodyPr>
          <a:lstStyle/>
          <a:p>
            <a:pPr algn="ctr"/>
            <a:r>
              <a:rPr lang="en-US" sz="4000" b="1" dirty="0" smtClean="0">
                <a:latin typeface="Times New Roman" pitchFamily="18" charset="0"/>
                <a:cs typeface="Times New Roman" pitchFamily="18" charset="0"/>
              </a:rPr>
              <a:t>2. </a:t>
            </a:r>
            <a:r>
              <a:rPr lang="nl-NL" sz="4000" dirty="0" smtClean="0">
                <a:latin typeface="Times New Roman" pitchFamily="18" charset="0"/>
                <a:cs typeface="Times New Roman" pitchFamily="18" charset="0"/>
              </a:rPr>
              <a:t>Quy định chung về NY chứng khoán</a:t>
            </a:r>
            <a:r>
              <a:rPr lang="vi-VN" sz="4000" dirty="0" smtClean="0">
                <a:latin typeface="Times New Roman" pitchFamily="18" charset="0"/>
                <a:cs typeface="Times New Roman" pitchFamily="18" charset="0"/>
              </a:rPr>
              <a:t/>
            </a:r>
            <a:br>
              <a:rPr lang="vi-VN" sz="4000" dirty="0" smtClean="0">
                <a:latin typeface="Times New Roman" pitchFamily="18" charset="0"/>
                <a:cs typeface="Times New Roman" pitchFamily="18" charset="0"/>
              </a:rPr>
            </a:br>
            <a:r>
              <a:rPr lang="nl-NL" sz="4000" dirty="0" smtClean="0">
                <a:latin typeface="Times New Roman" pitchFamily="18" charset="0"/>
                <a:cs typeface="Times New Roman" pitchFamily="18" charset="0"/>
              </a:rPr>
              <a:t> trên SGDCK</a:t>
            </a:r>
            <a:endParaRPr lang="vi-VN"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nl-NL" sz="3200" b="1" dirty="0" smtClean="0">
                <a:latin typeface="Times New Roman" pitchFamily="18" charset="0"/>
                <a:cs typeface="Times New Roman" pitchFamily="18" charset="0"/>
              </a:rPr>
              <a:t>Trường hợp</a:t>
            </a:r>
            <a:r>
              <a:rPr lang="vi-VN" sz="3200" b="1" dirty="0" smtClean="0">
                <a:latin typeface="Times New Roman" pitchFamily="18" charset="0"/>
                <a:cs typeface="Times New Roman" pitchFamily="18" charset="0"/>
              </a:rPr>
              <a:t> 1:</a:t>
            </a:r>
            <a:r>
              <a:rPr lang="nl-NL"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a:t>
            </a:r>
            <a:r>
              <a:rPr lang="nl-NL" sz="3200" dirty="0" smtClean="0">
                <a:latin typeface="Times New Roman" pitchFamily="18" charset="0"/>
                <a:cs typeface="Times New Roman" pitchFamily="18" charset="0"/>
              </a:rPr>
              <a:t>ác công ty</a:t>
            </a:r>
            <a:r>
              <a:rPr lang="vi-VN" sz="3200" dirty="0" smtClean="0">
                <a:latin typeface="Times New Roman" pitchFamily="18" charset="0"/>
                <a:cs typeface="Times New Roman" pitchFamily="18" charset="0"/>
              </a:rPr>
              <a:t> bị</a:t>
            </a:r>
            <a:r>
              <a:rPr lang="nl-NL" sz="3200" dirty="0" smtClean="0">
                <a:latin typeface="Times New Roman" pitchFamily="18" charset="0"/>
                <a:cs typeface="Times New Roman" pitchFamily="18" charset="0"/>
              </a:rPr>
              <a:t> hợp nhất</a:t>
            </a:r>
            <a:r>
              <a:rPr lang="vi-VN" sz="3200" dirty="0" smtClean="0">
                <a:latin typeface="Times New Roman" pitchFamily="18" charset="0"/>
                <a:cs typeface="Times New Roman" pitchFamily="18" charset="0"/>
              </a:rPr>
              <a:t> đều</a:t>
            </a:r>
            <a:r>
              <a:rPr lang="nl-NL"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NY tại HOSE </a:t>
            </a:r>
            <a:r>
              <a:rPr lang="vi-VN" sz="3200" dirty="0" smtClean="0">
                <a:latin typeface="Times New Roman" pitchFamily="18" charset="0"/>
                <a:cs typeface="Times New Roman" pitchFamily="18" charset="0"/>
                <a:sym typeface="Wingdings" pitchFamily="2" charset="2"/>
              </a:rPr>
              <a:t> </a:t>
            </a:r>
            <a:r>
              <a:rPr lang="nl-NL" sz="3200" dirty="0" smtClean="0">
                <a:latin typeface="Times New Roman" pitchFamily="18" charset="0"/>
                <a:cs typeface="Times New Roman" pitchFamily="18" charset="0"/>
              </a:rPr>
              <a:t>công ty hợp nhất</a:t>
            </a:r>
            <a:r>
              <a:rPr lang="vi-VN" sz="3200" dirty="0" smtClean="0">
                <a:latin typeface="Times New Roman" pitchFamily="18" charset="0"/>
                <a:cs typeface="Times New Roman" pitchFamily="18" charset="0"/>
              </a:rPr>
              <a:t> (CTHN)</a:t>
            </a:r>
            <a:r>
              <a:rPr lang="nl-NL"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phải </a:t>
            </a:r>
            <a:r>
              <a:rPr lang="nl-NL" sz="3200" dirty="0" smtClean="0">
                <a:latin typeface="Times New Roman" pitchFamily="18" charset="0"/>
                <a:cs typeface="Times New Roman" pitchFamily="18" charset="0"/>
              </a:rPr>
              <a:t>đáp ứng điểm a, c, d, đ, e khoản 1 Điều 53 </a:t>
            </a:r>
            <a:r>
              <a:rPr lang="vi-VN" sz="3200" dirty="0" smtClean="0">
                <a:latin typeface="Times New Roman" pitchFamily="18" charset="0"/>
                <a:cs typeface="Times New Roman" pitchFamily="18" charset="0"/>
              </a:rPr>
              <a:t>NĐ</a:t>
            </a:r>
            <a:r>
              <a:rPr lang="nl-NL" sz="3200" dirty="0" smtClean="0">
                <a:latin typeface="Times New Roman" pitchFamily="18" charset="0"/>
                <a:cs typeface="Times New Roman" pitchFamily="18" charset="0"/>
              </a:rPr>
              <a:t>58 và có ROE dương</a:t>
            </a:r>
            <a:r>
              <a:rPr lang="vi-VN" sz="3200" dirty="0" smtClean="0">
                <a:latin typeface="Times New Roman" pitchFamily="18" charset="0"/>
                <a:cs typeface="Times New Roman" pitchFamily="18" charset="0"/>
              </a:rPr>
              <a:t> </a:t>
            </a:r>
          </a:p>
          <a:p>
            <a:r>
              <a:rPr lang="nl-NL" sz="3200" b="1" dirty="0" smtClean="0">
                <a:latin typeface="Times New Roman" pitchFamily="18" charset="0"/>
                <a:cs typeface="Times New Roman" pitchFamily="18" charset="0"/>
              </a:rPr>
              <a:t>Trường hợp</a:t>
            </a:r>
            <a:r>
              <a:rPr lang="vi-VN" sz="3200" b="1" dirty="0" smtClean="0">
                <a:latin typeface="Times New Roman" pitchFamily="18" charset="0"/>
                <a:cs typeface="Times New Roman" pitchFamily="18" charset="0"/>
              </a:rPr>
              <a:t> 2:</a:t>
            </a:r>
            <a:r>
              <a:rPr lang="nl-NL"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a:t>
            </a:r>
            <a:r>
              <a:rPr lang="nl-NL" sz="3200" dirty="0" smtClean="0">
                <a:latin typeface="Times New Roman" pitchFamily="18" charset="0"/>
                <a:cs typeface="Times New Roman" pitchFamily="18" charset="0"/>
              </a:rPr>
              <a:t>ông ty đang </a:t>
            </a:r>
            <a:r>
              <a:rPr lang="vi-VN" sz="3200" dirty="0" smtClean="0">
                <a:latin typeface="Times New Roman" pitchFamily="18" charset="0"/>
                <a:cs typeface="Times New Roman" pitchFamily="18" charset="0"/>
              </a:rPr>
              <a:t>NY tại HOSE </a:t>
            </a:r>
            <a:r>
              <a:rPr lang="nl-NL" sz="3200" dirty="0" smtClean="0">
                <a:latin typeface="Times New Roman" pitchFamily="18" charset="0"/>
                <a:cs typeface="Times New Roman" pitchFamily="18" charset="0"/>
              </a:rPr>
              <a:t>hợp nhất với công ty chưa </a:t>
            </a:r>
            <a:r>
              <a:rPr lang="vi-VN" sz="3200" dirty="0" smtClean="0">
                <a:latin typeface="Times New Roman" pitchFamily="18" charset="0"/>
                <a:cs typeface="Times New Roman" pitchFamily="18" charset="0"/>
              </a:rPr>
              <a:t>NY tại HOSE </a:t>
            </a:r>
            <a:r>
              <a:rPr lang="vi-VN" sz="3200" dirty="0" smtClean="0">
                <a:latin typeface="Times New Roman" pitchFamily="18" charset="0"/>
                <a:cs typeface="Times New Roman" pitchFamily="18" charset="0"/>
                <a:sym typeface="Wingdings" pitchFamily="2" charset="2"/>
              </a:rPr>
              <a:t></a:t>
            </a:r>
            <a:r>
              <a:rPr lang="nl-NL"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CTHN</a:t>
            </a:r>
            <a:r>
              <a:rPr lang="nl-NL"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phải</a:t>
            </a:r>
            <a:r>
              <a:rPr lang="nl-NL" sz="3200" dirty="0" smtClean="0">
                <a:latin typeface="Times New Roman" pitchFamily="18" charset="0"/>
                <a:cs typeface="Times New Roman" pitchFamily="18" charset="0"/>
              </a:rPr>
              <a:t> đáp ứng khoản 1 Điều 53 </a:t>
            </a:r>
            <a:r>
              <a:rPr lang="vi-VN" sz="3200" dirty="0" smtClean="0">
                <a:latin typeface="Times New Roman" pitchFamily="18" charset="0"/>
                <a:cs typeface="Times New Roman" pitchFamily="18" charset="0"/>
              </a:rPr>
              <a:t>NĐ</a:t>
            </a:r>
            <a:r>
              <a:rPr lang="nl-NL" sz="3200" dirty="0" smtClean="0">
                <a:latin typeface="Times New Roman" pitchFamily="18" charset="0"/>
                <a:cs typeface="Times New Roman" pitchFamily="18" charset="0"/>
              </a:rPr>
              <a:t>58, ngoại trừ </a:t>
            </a:r>
            <a:r>
              <a:rPr lang="vi-VN" sz="3200" dirty="0" smtClean="0">
                <a:latin typeface="Times New Roman" pitchFamily="18" charset="0"/>
                <a:cs typeface="Times New Roman" pitchFamily="18" charset="0"/>
              </a:rPr>
              <a:t>(</a:t>
            </a:r>
            <a:r>
              <a:rPr lang="nl-NL" sz="3200" dirty="0" smtClean="0">
                <a:latin typeface="Times New Roman" pitchFamily="18" charset="0"/>
                <a:cs typeface="Times New Roman" pitchFamily="18" charset="0"/>
              </a:rPr>
              <a:t>a) Có ít nhất </a:t>
            </a:r>
            <a:r>
              <a:rPr lang="vi-VN" sz="3200" dirty="0" smtClean="0">
                <a:latin typeface="Times New Roman" pitchFamily="18" charset="0"/>
                <a:cs typeface="Times New Roman" pitchFamily="18" charset="0"/>
              </a:rPr>
              <a:t>02</a:t>
            </a:r>
            <a:r>
              <a:rPr lang="nl-NL" sz="3200" dirty="0" smtClean="0">
                <a:latin typeface="Times New Roman" pitchFamily="18" charset="0"/>
                <a:cs typeface="Times New Roman" pitchFamily="18" charset="0"/>
              </a:rPr>
              <a:t> năm hoạt động </a:t>
            </a:r>
            <a:r>
              <a:rPr lang="vi-VN" sz="3200" dirty="0" smtClean="0">
                <a:latin typeface="Times New Roman" pitchFamily="18" charset="0"/>
                <a:cs typeface="Times New Roman" pitchFamily="18" charset="0"/>
              </a:rPr>
              <a:t>CTCP</a:t>
            </a:r>
            <a:r>
              <a:rPr lang="nl-NL" sz="3200" dirty="0" smtClean="0">
                <a:latin typeface="Times New Roman" pitchFamily="18" charset="0"/>
                <a:cs typeface="Times New Roman" pitchFamily="18" charset="0"/>
              </a:rPr>
              <a:t>;</a:t>
            </a:r>
            <a:r>
              <a:rPr lang="vi-VN" sz="3200" dirty="0" smtClean="0">
                <a:latin typeface="Times New Roman" pitchFamily="18" charset="0"/>
                <a:cs typeface="Times New Roman" pitchFamily="18" charset="0"/>
              </a:rPr>
              <a:t> (</a:t>
            </a:r>
            <a:r>
              <a:rPr lang="nl-NL" sz="3200" dirty="0" smtClean="0">
                <a:latin typeface="Times New Roman" pitchFamily="18" charset="0"/>
                <a:cs typeface="Times New Roman" pitchFamily="18" charset="0"/>
              </a:rPr>
              <a:t>b) Hoạt động kinh doanh của </a:t>
            </a:r>
            <a:r>
              <a:rPr lang="vi-VN" sz="3200" dirty="0" smtClean="0">
                <a:latin typeface="Times New Roman" pitchFamily="18" charset="0"/>
                <a:cs typeface="Times New Roman" pitchFamily="18" charset="0"/>
              </a:rPr>
              <a:t>02</a:t>
            </a:r>
            <a:r>
              <a:rPr lang="nl-NL" sz="3200" dirty="0" smtClean="0">
                <a:latin typeface="Times New Roman" pitchFamily="18" charset="0"/>
                <a:cs typeface="Times New Roman" pitchFamily="18" charset="0"/>
              </a:rPr>
              <a:t> năm liền trước năm đăng ký </a:t>
            </a:r>
            <a:r>
              <a:rPr lang="vi-VN" sz="3200" dirty="0" smtClean="0">
                <a:latin typeface="Times New Roman" pitchFamily="18" charset="0"/>
                <a:cs typeface="Times New Roman" pitchFamily="18" charset="0"/>
              </a:rPr>
              <a:t>NY </a:t>
            </a:r>
            <a:r>
              <a:rPr lang="nl-NL" sz="3200" dirty="0" smtClean="0">
                <a:latin typeface="Times New Roman" pitchFamily="18" charset="0"/>
                <a:cs typeface="Times New Roman" pitchFamily="18" charset="0"/>
              </a:rPr>
              <a:t>phải có lãi</a:t>
            </a:r>
            <a:endParaRPr lang="vi-VN" sz="3200" dirty="0" smtClean="0">
              <a:latin typeface="Times New Roman" pitchFamily="18" charset="0"/>
              <a:cs typeface="Times New Roman" pitchFamily="18" charset="0"/>
            </a:endParaRPr>
          </a:p>
          <a:p>
            <a:pPr algn="just">
              <a:buFont typeface="Wingdings" pitchFamily="2" charset="2"/>
              <a:buChar char="v"/>
            </a:pPr>
            <a:r>
              <a:rPr lang="vi-VN" sz="3200" dirty="0" smtClean="0">
                <a:latin typeface="Times New Roman" pitchFamily="18" charset="0"/>
                <a:cs typeface="Times New Roman" pitchFamily="18" charset="0"/>
              </a:rPr>
              <a:t> Trường hợp 1, 2: Trường hợp đáp ứng điều kiện NY </a:t>
            </a:r>
            <a:r>
              <a:rPr lang="vi-VN" sz="3200" dirty="0" smtClean="0">
                <a:latin typeface="Times New Roman" pitchFamily="18" charset="0"/>
                <a:cs typeface="Times New Roman" pitchFamily="18" charset="0"/>
                <a:sym typeface="Wingdings" pitchFamily="2" charset="2"/>
              </a:rPr>
              <a:t> </a:t>
            </a:r>
            <a:r>
              <a:rPr lang="vi-VN" sz="3200" dirty="0" smtClean="0">
                <a:latin typeface="Times New Roman" pitchFamily="18" charset="0"/>
                <a:cs typeface="Times New Roman" pitchFamily="18" charset="0"/>
              </a:rPr>
              <a:t>phải hoàn tất thủ </a:t>
            </a:r>
            <a:r>
              <a:rPr lang="vi-VN" sz="3200" dirty="0">
                <a:latin typeface="Times New Roman" pitchFamily="18" charset="0"/>
                <a:cs typeface="Times New Roman" pitchFamily="18" charset="0"/>
              </a:rPr>
              <a:t>tục NY trong vòng 6 </a:t>
            </a:r>
            <a:r>
              <a:rPr lang="vi-VN" sz="3200" dirty="0" smtClean="0">
                <a:latin typeface="Times New Roman" pitchFamily="18" charset="0"/>
                <a:cs typeface="Times New Roman" pitchFamily="18" charset="0"/>
              </a:rPr>
              <a:t>tháng kể từ ngày nhận GCNĐKDN, không hoàn tất </a:t>
            </a:r>
            <a:r>
              <a:rPr lang="vi-VN" sz="3200" dirty="0" smtClean="0">
                <a:latin typeface="Times New Roman" pitchFamily="18" charset="0"/>
                <a:cs typeface="Times New Roman" pitchFamily="18" charset="0"/>
                <a:sym typeface="Wingdings" pitchFamily="2" charset="2"/>
              </a:rPr>
              <a:t> trong 6 tháng tiếp theo phải đăng ký Upcom. </a:t>
            </a:r>
            <a:r>
              <a:rPr lang="vi-VN" sz="3300" dirty="0" smtClean="0">
                <a:latin typeface="Times New Roman" pitchFamily="18" charset="0"/>
                <a:cs typeface="Times New Roman" pitchFamily="18" charset="0"/>
                <a:sym typeface="Wingdings" pitchFamily="2" charset="2"/>
              </a:rPr>
              <a:t>Trường </a:t>
            </a:r>
            <a:r>
              <a:rPr lang="vi-VN" sz="3300" dirty="0">
                <a:latin typeface="Times New Roman" pitchFamily="18" charset="0"/>
                <a:cs typeface="Times New Roman" pitchFamily="18" charset="0"/>
                <a:sym typeface="Wingdings" pitchFamily="2" charset="2"/>
              </a:rPr>
              <a:t>hợp không đáp ứng điều kiện NY  trong vòng 6 tháng phải đăng ký Upcom</a:t>
            </a:r>
            <a:endParaRPr lang="vi-VN" sz="3300" dirty="0" smtClean="0">
              <a:latin typeface="Times New Roman" pitchFamily="18" charset="0"/>
              <a:cs typeface="Times New Roman" pitchFamily="18" charset="0"/>
              <a:sym typeface="Wingdings" pitchFamily="2" charset="2"/>
            </a:endParaRPr>
          </a:p>
          <a:p>
            <a:pPr algn="just">
              <a:buFont typeface="Wingdings" pitchFamily="2" charset="2"/>
              <a:buChar char="Ø"/>
            </a:pPr>
            <a:r>
              <a:rPr lang="vi-VN" sz="3200" b="1" dirty="0" smtClean="0">
                <a:latin typeface="Times New Roman" pitchFamily="18" charset="0"/>
                <a:cs typeface="Times New Roman" pitchFamily="18" charset="0"/>
              </a:rPr>
              <a:t>Trường hợp 3:</a:t>
            </a:r>
            <a:r>
              <a:rPr lang="vi-VN" sz="3200" dirty="0" smtClean="0">
                <a:latin typeface="Times New Roman" pitchFamily="18" charset="0"/>
                <a:cs typeface="Times New Roman" pitchFamily="18" charset="0"/>
              </a:rPr>
              <a:t> Các công ty bị hợp nhất đều chưa NY trên HOSE </a:t>
            </a:r>
            <a:r>
              <a:rPr lang="vi-VN" sz="3200" dirty="0" smtClean="0">
                <a:latin typeface="Times New Roman" pitchFamily="18" charset="0"/>
                <a:cs typeface="Times New Roman" pitchFamily="18" charset="0"/>
                <a:sym typeface="Wingdings" pitchFamily="2" charset="2"/>
              </a:rPr>
              <a:t> CTHN</a:t>
            </a:r>
            <a:r>
              <a:rPr lang="vi-VN" sz="3200" dirty="0" smtClean="0">
                <a:latin typeface="Times New Roman" pitchFamily="18" charset="0"/>
                <a:cs typeface="Times New Roman" pitchFamily="18" charset="0"/>
              </a:rPr>
              <a:t> được đăng ký NY trong 3 tháng, kể từ ngày được cấp GCNĐKDN khi (a) CTHN đáp ứng quy định tại điểm a, c, d, đ, e khoản 1 Điều 53 NĐ58; và (b) Các công ty bị hợp nhất đáp ứng điểm b khoản 1 Điều 53 NĐ58, ngoại trừ điều kiện hoạt động hình thức CTCP </a:t>
            </a:r>
            <a:r>
              <a:rPr lang="vi-VN" sz="3200" dirty="0" smtClean="0">
                <a:latin typeface="Times New Roman" pitchFamily="18" charset="0"/>
                <a:cs typeface="Times New Roman" pitchFamily="18" charset="0"/>
                <a:sym typeface="Wingdings" pitchFamily="2" charset="2"/>
              </a:rPr>
              <a:t> </a:t>
            </a:r>
            <a:r>
              <a:rPr lang="vi-VN" sz="3200" dirty="0" smtClean="0">
                <a:latin typeface="Times New Roman" pitchFamily="18" charset="0"/>
                <a:cs typeface="Times New Roman" pitchFamily="18" charset="0"/>
              </a:rPr>
              <a:t>Sau thời hạn 03 tháng trên, CTHN đăng ký NY như NY lần đầu</a:t>
            </a:r>
          </a:p>
          <a:p>
            <a:pPr algn="just">
              <a:buNone/>
            </a:pPr>
            <a:endParaRPr lang="vi-VN" dirty="0" smtClean="0">
              <a:latin typeface="Times New Roman" pitchFamily="18" charset="0"/>
              <a:cs typeface="Times New Roman" pitchFamily="18" charset="0"/>
            </a:endParaRPr>
          </a:p>
          <a:p>
            <a:pPr algn="just">
              <a:buFont typeface="Wingdings" pitchFamily="2" charset="2"/>
              <a:buChar char="ü"/>
            </a:pPr>
            <a:endParaRPr lang="vi-VN" dirty="0" smtClean="0">
              <a:latin typeface="Times New Roman" pitchFamily="18" charset="0"/>
              <a:cs typeface="Times New Roman" pitchFamily="18" charset="0"/>
            </a:endParaRPr>
          </a:p>
          <a:p>
            <a:pPr algn="just">
              <a:buFont typeface="Wingdings" pitchFamily="2" charset="2"/>
              <a:buChar char="ü"/>
            </a:pPr>
            <a:endParaRPr lang="nl-NL" dirty="0" smtClean="0">
              <a:latin typeface="Times New Roman" pitchFamily="18" charset="0"/>
              <a:cs typeface="Times New Roman" pitchFamily="18" charset="0"/>
            </a:endParaRPr>
          </a:p>
          <a:p>
            <a:pPr>
              <a:buFont typeface="Wingdings" pitchFamily="2" charset="2"/>
              <a:buChar char="ü"/>
            </a:pPr>
            <a:endParaRPr lang="nl-NL" dirty="0" smtClean="0"/>
          </a:p>
          <a:p>
            <a:endParaRPr lang="vi-VN" dirty="0"/>
          </a:p>
        </p:txBody>
      </p:sp>
      <p:sp>
        <p:nvSpPr>
          <p:cNvPr id="2" name="Title 1"/>
          <p:cNvSpPr>
            <a:spLocks noGrp="1"/>
          </p:cNvSpPr>
          <p:nvPr>
            <p:ph type="title"/>
          </p:nvPr>
        </p:nvSpPr>
        <p:spPr/>
        <p:txBody>
          <a:bodyPr>
            <a:normAutofit/>
          </a:bodyPr>
          <a:lstStyle/>
          <a:p>
            <a:pPr algn="ctr"/>
            <a:r>
              <a:rPr lang="en-US" sz="3200" smtClean="0">
                <a:latin typeface="Times New Roman" pitchFamily="18" charset="0"/>
                <a:cs typeface="Times New Roman" pitchFamily="18" charset="0"/>
              </a:rPr>
              <a:t>3. </a:t>
            </a:r>
            <a:r>
              <a:rPr lang="nl-NL" sz="3200" smtClean="0">
                <a:latin typeface="Times New Roman" pitchFamily="18" charset="0"/>
                <a:cs typeface="Times New Roman" pitchFamily="18" charset="0"/>
              </a:rPr>
              <a:t>Điều kiện </a:t>
            </a:r>
            <a:r>
              <a:rPr lang="vi-VN" sz="3200" smtClean="0">
                <a:latin typeface="Times New Roman" pitchFamily="18" charset="0"/>
                <a:cs typeface="Times New Roman" pitchFamily="18" charset="0"/>
              </a:rPr>
              <a:t>NY </a:t>
            </a:r>
            <a:r>
              <a:rPr lang="nl-NL" sz="3200" smtClean="0">
                <a:latin typeface="Times New Roman" pitchFamily="18" charset="0"/>
                <a:cs typeface="Times New Roman" pitchFamily="18" charset="0"/>
              </a:rPr>
              <a:t>chứng khoán</a:t>
            </a:r>
            <a:r>
              <a:rPr lang="vi-VN" sz="3200" smtClean="0">
                <a:latin typeface="Times New Roman" pitchFamily="18" charset="0"/>
                <a:cs typeface="Times New Roman" pitchFamily="18" charset="0"/>
              </a:rPr>
              <a:t> của công ty </a:t>
            </a:r>
            <a:r>
              <a:rPr lang="nl-NL" sz="3200" smtClean="0">
                <a:latin typeface="Times New Roman" pitchFamily="18" charset="0"/>
                <a:cs typeface="Times New Roman" pitchFamily="18" charset="0"/>
              </a:rPr>
              <a:t>hợp nhấ</a:t>
            </a:r>
            <a:r>
              <a:rPr lang="vi-VN" sz="3200" smtClean="0">
                <a:latin typeface="Times New Roman" pitchFamily="18" charset="0"/>
                <a:cs typeface="Times New Roman" pitchFamily="18" charset="0"/>
              </a:rPr>
              <a:t>t trên HOSE</a:t>
            </a:r>
            <a:endParaRPr lang="vi-VN"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nl-NL" dirty="0" smtClean="0">
                <a:latin typeface="Times New Roman" pitchFamily="18" charset="0"/>
                <a:cs typeface="Times New Roman" pitchFamily="18" charset="0"/>
              </a:rPr>
              <a:t>Trường hợp </a:t>
            </a:r>
            <a:r>
              <a:rPr lang="vi-VN" dirty="0" smtClean="0">
                <a:latin typeface="Times New Roman" pitchFamily="18" charset="0"/>
                <a:cs typeface="Times New Roman" pitchFamily="18" charset="0"/>
              </a:rPr>
              <a:t>1: Sáp nhập từ các </a:t>
            </a:r>
            <a:r>
              <a:rPr lang="nl-NL" dirty="0" smtClean="0">
                <a:latin typeface="Times New Roman" pitchFamily="18" charset="0"/>
                <a:cs typeface="Times New Roman" pitchFamily="18" charset="0"/>
              </a:rPr>
              <a:t>công ty đều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trên </a:t>
            </a:r>
            <a:r>
              <a:rPr lang="vi-VN" dirty="0" smtClean="0">
                <a:latin typeface="Times New Roman" pitchFamily="18" charset="0"/>
                <a:cs typeface="Times New Roman" pitchFamily="18" charset="0"/>
              </a:rPr>
              <a:t>HOSE </a:t>
            </a:r>
            <a:r>
              <a:rPr lang="vi-VN" dirty="0" smtClean="0">
                <a:latin typeface="Times New Roman" pitchFamily="18" charset="0"/>
                <a:cs typeface="Times New Roman" pitchFamily="18" charset="0"/>
                <a:sym typeface="Wingdings" pitchFamily="2" charset="2"/>
              </a:rPr>
              <a:t> </a:t>
            </a:r>
            <a:r>
              <a:rPr lang="nl-NL" dirty="0" smtClean="0">
                <a:latin typeface="Times New Roman" pitchFamily="18" charset="0"/>
                <a:cs typeface="Times New Roman" pitchFamily="18" charset="0"/>
              </a:rPr>
              <a:t>công ty nhận sáp nhập đăng ký thay đổi </a:t>
            </a:r>
            <a:r>
              <a:rPr lang="vi-VN" dirty="0" smtClean="0">
                <a:latin typeface="Times New Roman" pitchFamily="18" charset="0"/>
                <a:cs typeface="Times New Roman" pitchFamily="18" charset="0"/>
              </a:rPr>
              <a:t>NY</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khi: (a) T</a:t>
            </a:r>
            <a:r>
              <a:rPr lang="nl-NL" dirty="0" smtClean="0">
                <a:latin typeface="Times New Roman" pitchFamily="18" charset="0"/>
                <a:cs typeface="Times New Roman" pitchFamily="18" charset="0"/>
              </a:rPr>
              <a:t>rước sáp nhập, công ty nhận sáp nhập</a:t>
            </a: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công ty bị sáp nhập đều có ROE dương</a:t>
            </a:r>
            <a:r>
              <a:rPr lang="vi-VN" dirty="0" smtClean="0">
                <a:latin typeface="Times New Roman" pitchFamily="18" charset="0"/>
                <a:cs typeface="Times New Roman" pitchFamily="18" charset="0"/>
              </a:rPr>
              <a:t> (hoàn tất thủ tục trong vòng 1 tháng)</a:t>
            </a:r>
            <a:r>
              <a:rPr lang="nl-NL"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hoặc (b) Sau sáp nhập, công ty nhận sáp nhập có ROE </a:t>
            </a:r>
            <a:r>
              <a:rPr lang="vi-VN" dirty="0">
                <a:latin typeface="Times New Roman" pitchFamily="18" charset="0"/>
                <a:cs typeface="Times New Roman" pitchFamily="18" charset="0"/>
              </a:rPr>
              <a:t>dương </a:t>
            </a:r>
            <a:r>
              <a:rPr lang="vi-VN" dirty="0" smtClean="0">
                <a:latin typeface="Times New Roman" pitchFamily="18" charset="0"/>
                <a:cs typeface="Times New Roman" pitchFamily="18" charset="0"/>
              </a:rPr>
              <a:t>hoặc có ROE lớn hơn ROE của công ty trong năm trước năm sáp nhập (hoàn </a:t>
            </a:r>
            <a:r>
              <a:rPr lang="vi-VN" dirty="0">
                <a:latin typeface="Times New Roman" pitchFamily="18" charset="0"/>
                <a:cs typeface="Times New Roman" pitchFamily="18" charset="0"/>
              </a:rPr>
              <a:t>tất thủ tục trong vòng </a:t>
            </a:r>
            <a:r>
              <a:rPr lang="vi-VN" dirty="0" smtClean="0">
                <a:latin typeface="Times New Roman" pitchFamily="18" charset="0"/>
                <a:cs typeface="Times New Roman" pitchFamily="18" charset="0"/>
              </a:rPr>
              <a:t>6 </a:t>
            </a:r>
            <a:r>
              <a:rPr lang="vi-VN" dirty="0">
                <a:latin typeface="Times New Roman" pitchFamily="18" charset="0"/>
                <a:cs typeface="Times New Roman" pitchFamily="18" charset="0"/>
              </a:rPr>
              <a:t>tháng)</a:t>
            </a:r>
            <a:endParaRPr lang="vi-VN"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sym typeface="Wingdings" pitchFamily="2" charset="2"/>
              </a:rPr>
              <a:t> </a:t>
            </a:r>
            <a:r>
              <a:rPr lang="vi-VN" dirty="0" smtClean="0">
                <a:latin typeface="Times New Roman" pitchFamily="18" charset="0"/>
                <a:cs typeface="Times New Roman" pitchFamily="18" charset="0"/>
              </a:rPr>
              <a:t>T</a:t>
            </a:r>
            <a:r>
              <a:rPr lang="nl-NL" dirty="0" smtClean="0">
                <a:latin typeface="Times New Roman" pitchFamily="18" charset="0"/>
                <a:cs typeface="Times New Roman" pitchFamily="18" charset="0"/>
              </a:rPr>
              <a:t>rường hợp </a:t>
            </a:r>
            <a:r>
              <a:rPr lang="vi-VN" dirty="0" smtClean="0">
                <a:latin typeface="Times New Roman" pitchFamily="18" charset="0"/>
                <a:cs typeface="Times New Roman" pitchFamily="18" charset="0"/>
              </a:rPr>
              <a:t>không đáp ứng điều kiện trên </a:t>
            </a:r>
            <a:r>
              <a:rPr lang="nl-NL" dirty="0" smtClean="0">
                <a:latin typeface="Times New Roman" pitchFamily="18" charset="0"/>
                <a:cs typeface="Times New Roman" pitchFamily="18" charset="0"/>
              </a:rPr>
              <a:t>thì </a:t>
            </a:r>
            <a:r>
              <a:rPr lang="nl-NL" dirty="0" smtClean="0">
                <a:latin typeface="Times New Roman" pitchFamily="18" charset="0"/>
                <a:cs typeface="Times New Roman" pitchFamily="18" charset="0"/>
              </a:rPr>
              <a:t>được đăng ký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bổ sung sau</a:t>
            </a: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1 năm kể từ thời điểm công ty nhận sáp nhập được cấp </a:t>
            </a:r>
            <a:r>
              <a:rPr lang="vi-VN" dirty="0" smtClean="0">
                <a:latin typeface="Times New Roman" pitchFamily="18" charset="0"/>
                <a:cs typeface="Times New Roman" pitchFamily="18" charset="0"/>
              </a:rPr>
              <a:t>mới GCNĐKDN</a:t>
            </a:r>
            <a:endParaRPr lang="vi-VN"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vi-VN" sz="4400" smtClean="0">
                <a:latin typeface="Times New Roman"/>
                <a:ea typeface="Calibri"/>
              </a:rPr>
              <a:t>4. Điều kiện NY chứng khoán sau sáp nhập trên HOSE</a:t>
            </a:r>
            <a:endParaRPr lang="vi-V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355600" algn="just">
              <a:buFont typeface="Wingdings" pitchFamily="2" charset="2"/>
              <a:buChar char="v"/>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Trường hợp</a:t>
            </a:r>
            <a:r>
              <a:rPr lang="vi-VN" dirty="0" smtClean="0">
                <a:latin typeface="Times New Roman" pitchFamily="18" charset="0"/>
                <a:cs typeface="Times New Roman" pitchFamily="18" charset="0"/>
              </a:rPr>
              <a:t> 2: </a:t>
            </a:r>
            <a:r>
              <a:rPr lang="nl-NL" dirty="0" smtClean="0">
                <a:latin typeface="Times New Roman" pitchFamily="18" charset="0"/>
                <a:cs typeface="Times New Roman" pitchFamily="18" charset="0"/>
              </a:rPr>
              <a:t>công ty nhận sáp nhập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trên </a:t>
            </a:r>
            <a:r>
              <a:rPr lang="vi-VN" dirty="0" smtClean="0">
                <a:latin typeface="Times New Roman" pitchFamily="18" charset="0"/>
                <a:cs typeface="Times New Roman" pitchFamily="18" charset="0"/>
              </a:rPr>
              <a:t>HOSE</a:t>
            </a:r>
            <a:r>
              <a:rPr lang="nl-NL" dirty="0" smtClean="0">
                <a:latin typeface="Times New Roman" pitchFamily="18" charset="0"/>
                <a:cs typeface="Times New Roman" pitchFamily="18" charset="0"/>
              </a:rPr>
              <a:t>, công ty bị sáp nhập là công ty chưa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trên </a:t>
            </a:r>
            <a:r>
              <a:rPr lang="vi-VN" dirty="0" smtClean="0">
                <a:latin typeface="Times New Roman" pitchFamily="18" charset="0"/>
                <a:cs typeface="Times New Roman" pitchFamily="18" charset="0"/>
              </a:rPr>
              <a:t>HOSE </a:t>
            </a:r>
            <a:r>
              <a:rPr lang="vi-VN" dirty="0" smtClean="0">
                <a:latin typeface="Times New Roman" pitchFamily="18" charset="0"/>
                <a:cs typeface="Times New Roman" pitchFamily="18" charset="0"/>
                <a:sym typeface="Wingdings" pitchFamily="2" charset="2"/>
              </a:rPr>
              <a:t> </a:t>
            </a:r>
            <a:r>
              <a:rPr lang="nl-NL" dirty="0" smtClean="0">
                <a:latin typeface="Times New Roman" pitchFamily="18" charset="0"/>
                <a:cs typeface="Times New Roman" pitchFamily="18" charset="0"/>
              </a:rPr>
              <a:t>công ty nhận sáp nhập đăng ký thay đổi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khi:</a:t>
            </a:r>
            <a:endParaRPr lang="vi-VN" dirty="0" smtClean="0">
              <a:latin typeface="Times New Roman" pitchFamily="18" charset="0"/>
              <a:cs typeface="Times New Roman" pitchFamily="18" charset="0"/>
            </a:endParaRPr>
          </a:p>
          <a:p>
            <a:pPr marL="0" indent="355600"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a) Trước sáp nhập, công ty nhận sáp nhập có ROE dương, các công ty bị sáp nhập đáp ứng quy định tại điểm b khoản 1 Điều 53 </a:t>
            </a:r>
            <a:r>
              <a:rPr lang="vi-VN" dirty="0" smtClean="0">
                <a:latin typeface="Times New Roman" pitchFamily="18" charset="0"/>
                <a:cs typeface="Times New Roman" pitchFamily="18" charset="0"/>
              </a:rPr>
              <a:t>NĐ58</a:t>
            </a:r>
            <a:r>
              <a:rPr lang="nl-NL" dirty="0" smtClean="0">
                <a:latin typeface="Times New Roman" pitchFamily="18" charset="0"/>
                <a:cs typeface="Times New Roman" pitchFamily="18" charset="0"/>
              </a:rPr>
              <a:t>, ngoại trừ điều kiện hoạt động </a:t>
            </a:r>
            <a:r>
              <a:rPr lang="vi-VN" dirty="0" smtClean="0">
                <a:latin typeface="Times New Roman" pitchFamily="18" charset="0"/>
                <a:cs typeface="Times New Roman" pitchFamily="18" charset="0"/>
              </a:rPr>
              <a:t>hình thức </a:t>
            </a:r>
            <a:r>
              <a:rPr lang="vi-VN" dirty="0">
                <a:latin typeface="Times New Roman" pitchFamily="18" charset="0"/>
                <a:cs typeface="Times New Roman" pitchFamily="18" charset="0"/>
              </a:rPr>
              <a:t>CTCP (hoàn tất thủ tục trong vòng 1 tháng)</a:t>
            </a:r>
            <a:r>
              <a:rPr lang="nl-NL" dirty="0" smtClean="0">
                <a:latin typeface="Times New Roman" pitchFamily="18" charset="0"/>
                <a:cs typeface="Times New Roman" pitchFamily="18" charset="0"/>
              </a:rPr>
              <a:t>; hoặc</a:t>
            </a:r>
            <a:endParaRPr lang="vi-VN" dirty="0" smtClean="0">
              <a:latin typeface="Times New Roman" pitchFamily="18" charset="0"/>
              <a:cs typeface="Times New Roman" pitchFamily="18" charset="0"/>
            </a:endParaRPr>
          </a:p>
          <a:p>
            <a:pPr marL="0" indent="355600"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b) Sau sáp nhập, công ty nhận sáp nhập có ROE </a:t>
            </a:r>
            <a:r>
              <a:rPr lang="vi-VN" dirty="0" smtClean="0">
                <a:latin typeface="Times New Roman" pitchFamily="18" charset="0"/>
                <a:cs typeface="Times New Roman" pitchFamily="18" charset="0"/>
              </a:rPr>
              <a:t>&gt;=</a:t>
            </a:r>
            <a:r>
              <a:rPr lang="nl-NL" dirty="0" smtClean="0">
                <a:latin typeface="Times New Roman" pitchFamily="18" charset="0"/>
                <a:cs typeface="Times New Roman" pitchFamily="18" charset="0"/>
              </a:rPr>
              <a:t>5%</a:t>
            </a:r>
            <a:r>
              <a:rPr lang="vi-VN" dirty="0" smtClean="0">
                <a:latin typeface="Times New Roman" pitchFamily="18" charset="0"/>
                <a:cs typeface="Times New Roman" pitchFamily="18" charset="0"/>
              </a:rPr>
              <a:t>,</a:t>
            </a:r>
            <a:r>
              <a:rPr lang="nl-NL" dirty="0" smtClean="0">
                <a:latin typeface="Times New Roman" pitchFamily="18" charset="0"/>
                <a:cs typeface="Times New Roman" pitchFamily="18" charset="0"/>
              </a:rPr>
              <a:t> hoặc ROE dương và </a:t>
            </a:r>
            <a:r>
              <a:rPr lang="vi-VN" dirty="0" smtClean="0">
                <a:latin typeface="Times New Roman" pitchFamily="18" charset="0"/>
                <a:cs typeface="Times New Roman" pitchFamily="18" charset="0"/>
              </a:rPr>
              <a:t>&gt;</a:t>
            </a:r>
            <a:r>
              <a:rPr lang="nl-NL" dirty="0" smtClean="0">
                <a:latin typeface="Times New Roman" pitchFamily="18" charset="0"/>
                <a:cs typeface="Times New Roman" pitchFamily="18" charset="0"/>
              </a:rPr>
              <a:t>ROE của công ty nhận sáp nhập trong năm liền trước năm thực hiện sáp nhập</a:t>
            </a:r>
            <a:r>
              <a:rPr lang="vi-VN" dirty="0">
                <a:latin typeface="Times New Roman" pitchFamily="18" charset="0"/>
                <a:cs typeface="Times New Roman" pitchFamily="18" charset="0"/>
              </a:rPr>
              <a:t> (hoàn tất thủ tục trong vòng </a:t>
            </a:r>
            <a:r>
              <a:rPr lang="vi-VN" dirty="0" smtClean="0">
                <a:latin typeface="Times New Roman" pitchFamily="18" charset="0"/>
                <a:cs typeface="Times New Roman" pitchFamily="18" charset="0"/>
              </a:rPr>
              <a:t>6 </a:t>
            </a:r>
            <a:r>
              <a:rPr lang="vi-VN" dirty="0">
                <a:latin typeface="Times New Roman" pitchFamily="18" charset="0"/>
                <a:cs typeface="Times New Roman" pitchFamily="18" charset="0"/>
              </a:rPr>
              <a:t>tháng)</a:t>
            </a:r>
            <a:r>
              <a:rPr lang="nl-NL"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marL="0" indent="355600" algn="just">
              <a:buNone/>
            </a:pP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c) Trường hợp không đáp ứng điều kiện </a:t>
            </a:r>
            <a:r>
              <a:rPr lang="vi-VN" dirty="0" smtClean="0">
                <a:latin typeface="Times New Roman" pitchFamily="18" charset="0"/>
                <a:cs typeface="Times New Roman" pitchFamily="18" charset="0"/>
              </a:rPr>
              <a:t>trên</a:t>
            </a:r>
            <a:r>
              <a:rPr lang="nl-NL" dirty="0" smtClean="0">
                <a:latin typeface="Times New Roman" pitchFamily="18" charset="0"/>
                <a:cs typeface="Times New Roman" pitchFamily="18" charset="0"/>
              </a:rPr>
              <a:t>, đồng thời phần vốn phát hành thêm để hoán đổi làm phát sinh tăng </a:t>
            </a:r>
            <a:r>
              <a:rPr lang="vi-VN" dirty="0" smtClean="0">
                <a:latin typeface="Times New Roman" pitchFamily="18" charset="0"/>
                <a:cs typeface="Times New Roman" pitchFamily="18" charset="0"/>
              </a:rPr>
              <a:t>&lt;=</a:t>
            </a:r>
            <a:r>
              <a:rPr lang="nl-NL" dirty="0" smtClean="0">
                <a:latin typeface="Times New Roman" pitchFamily="18" charset="0"/>
                <a:cs typeface="Times New Roman" pitchFamily="18" charset="0"/>
              </a:rPr>
              <a:t>50% </a:t>
            </a:r>
            <a:r>
              <a:rPr lang="vi-VN" dirty="0" smtClean="0">
                <a:latin typeface="Times New Roman" pitchFamily="18" charset="0"/>
                <a:cs typeface="Times New Roman" pitchFamily="18" charset="0"/>
              </a:rPr>
              <a:t>VĐL </a:t>
            </a:r>
            <a:r>
              <a:rPr lang="nl-NL" dirty="0" smtClean="0">
                <a:latin typeface="Times New Roman" pitchFamily="18" charset="0"/>
                <a:cs typeface="Times New Roman" pitchFamily="18" charset="0"/>
              </a:rPr>
              <a:t>thực góp (trước khi phát hành) thì được đăng ký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bổ sung sau </a:t>
            </a:r>
            <a:r>
              <a:rPr lang="vi-VN" dirty="0" smtClean="0">
                <a:latin typeface="Times New Roman" pitchFamily="18" charset="0"/>
                <a:cs typeface="Times New Roman" pitchFamily="18" charset="0"/>
              </a:rPr>
              <a:t>1 </a:t>
            </a:r>
            <a:r>
              <a:rPr lang="nl-NL" dirty="0" smtClean="0">
                <a:latin typeface="Times New Roman" pitchFamily="18" charset="0"/>
                <a:cs typeface="Times New Roman" pitchFamily="18" charset="0"/>
              </a:rPr>
              <a:t>năm kể từ thời điểm </a:t>
            </a:r>
            <a:r>
              <a:rPr lang="vi-VN" dirty="0" smtClean="0">
                <a:latin typeface="Times New Roman" pitchFamily="18" charset="0"/>
                <a:cs typeface="Times New Roman" pitchFamily="18" charset="0"/>
              </a:rPr>
              <a:t>nhận được GCNĐKDN</a:t>
            </a:r>
          </a:p>
          <a:p>
            <a:pPr marL="0" indent="355600" algn="just">
              <a:buNone/>
            </a:pPr>
            <a:r>
              <a:rPr lang="vi-VN" dirty="0" smtClean="0">
                <a:latin typeface="Times New Roman" pitchFamily="18" charset="0"/>
                <a:cs typeface="Times New Roman" pitchFamily="18" charset="0"/>
                <a:sym typeface="Wingdings" pitchFamily="2" charset="2"/>
              </a:rPr>
              <a:t> Không đáp ứng điều kiện a hoặc b, và phần vốn phát hành &gt;50%: hủy NY, đăng ký Upcom</a:t>
            </a:r>
            <a:endParaRPr lang="vi-VN" dirty="0" smtClean="0">
              <a:latin typeface="Times New Roman" pitchFamily="18" charset="0"/>
              <a:cs typeface="Times New Roman" pitchFamily="18" charset="0"/>
            </a:endParaRPr>
          </a:p>
          <a:p>
            <a:pPr marL="87313" indent="365125" algn="just">
              <a:lnSpc>
                <a:spcPct val="115000"/>
              </a:lnSpc>
              <a:spcBef>
                <a:spcPts val="300"/>
              </a:spcBef>
              <a:spcAft>
                <a:spcPts val="400"/>
              </a:spcAft>
              <a:buFont typeface="Wingdings" pitchFamily="2" charset="2"/>
              <a:buChar char="v"/>
              <a:tabLst>
                <a:tab pos="685800" algn="l"/>
              </a:tabLst>
            </a:pPr>
            <a:r>
              <a:rPr lang="nl-NL" sz="2800" dirty="0" smtClean="0">
                <a:latin typeface="Times New Roman"/>
                <a:ea typeface="Calibri"/>
                <a:cs typeface="Times New Roman"/>
              </a:rPr>
              <a:t>Trường hợp</a:t>
            </a:r>
            <a:r>
              <a:rPr lang="nl-NL" sz="2800" spc="-15" dirty="0" smtClean="0">
                <a:latin typeface="Times New Roman"/>
                <a:ea typeface="Calibri"/>
                <a:cs typeface="Times New Roman"/>
              </a:rPr>
              <a:t> </a:t>
            </a:r>
            <a:r>
              <a:rPr lang="vi-VN" sz="2800" spc="-15" dirty="0" smtClean="0">
                <a:latin typeface="Times New Roman"/>
                <a:ea typeface="Calibri"/>
                <a:cs typeface="Times New Roman"/>
              </a:rPr>
              <a:t>3: </a:t>
            </a:r>
            <a:r>
              <a:rPr lang="nl-NL" sz="2800" spc="-15" dirty="0" smtClean="0">
                <a:latin typeface="Times New Roman"/>
                <a:ea typeface="Calibri"/>
                <a:cs typeface="Times New Roman"/>
              </a:rPr>
              <a:t>công ty nhận sáp nhập là công ty </a:t>
            </a:r>
            <a:r>
              <a:rPr lang="nl-NL" sz="2800" dirty="0" smtClean="0">
                <a:latin typeface="Times New Roman"/>
                <a:ea typeface="Calibri"/>
                <a:cs typeface="Times New Roman"/>
              </a:rPr>
              <a:t>chưa </a:t>
            </a:r>
            <a:r>
              <a:rPr lang="vi-VN" sz="2800" dirty="0" smtClean="0">
                <a:latin typeface="Times New Roman"/>
                <a:ea typeface="Calibri"/>
                <a:cs typeface="Times New Roman"/>
              </a:rPr>
              <a:t>NY </a:t>
            </a:r>
            <a:r>
              <a:rPr lang="nl-NL" sz="2800" dirty="0" smtClean="0">
                <a:latin typeface="Times New Roman"/>
                <a:ea typeface="Calibri"/>
                <a:cs typeface="Times New Roman"/>
              </a:rPr>
              <a:t>trên </a:t>
            </a:r>
            <a:r>
              <a:rPr lang="vi-VN" sz="2800" dirty="0" smtClean="0">
                <a:latin typeface="Times New Roman"/>
                <a:ea typeface="Calibri"/>
                <a:cs typeface="Times New Roman"/>
              </a:rPr>
              <a:t>HOSE</a:t>
            </a:r>
            <a:r>
              <a:rPr lang="nl-NL" sz="2800" dirty="0" smtClean="0">
                <a:latin typeface="Times New Roman"/>
                <a:ea typeface="Calibri"/>
                <a:cs typeface="Times New Roman"/>
              </a:rPr>
              <a:t>, </a:t>
            </a:r>
            <a:r>
              <a:rPr lang="vi-VN" sz="2800" dirty="0" smtClean="0">
                <a:latin typeface="Times New Roman"/>
                <a:ea typeface="Calibri"/>
                <a:cs typeface="Times New Roman"/>
              </a:rPr>
              <a:t>sẽ NY khi</a:t>
            </a:r>
            <a:r>
              <a:rPr lang="nl-NL" sz="2800" dirty="0" smtClean="0">
                <a:latin typeface="Times New Roman"/>
                <a:ea typeface="Calibri"/>
                <a:cs typeface="Times New Roman"/>
              </a:rPr>
              <a:t> đáp ứng khoản 1 Điều 53 </a:t>
            </a:r>
            <a:r>
              <a:rPr lang="vi-VN" sz="2800" dirty="0" smtClean="0">
                <a:latin typeface="Times New Roman"/>
                <a:ea typeface="Calibri"/>
                <a:cs typeface="Times New Roman"/>
              </a:rPr>
              <a:t>NĐ58</a:t>
            </a:r>
            <a:endParaRPr lang="vi-VN" sz="2000" dirty="0" smtClean="0">
              <a:latin typeface="Calibri"/>
              <a:ea typeface="Calibri"/>
              <a:cs typeface="Times New Roman"/>
            </a:endParaRPr>
          </a:p>
          <a:p>
            <a:pPr algn="just">
              <a:buNone/>
            </a:pPr>
            <a:endParaRPr lang="vi-VN"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vi-VN" sz="4000" smtClean="0">
                <a:latin typeface="Times New Roman"/>
                <a:ea typeface="Calibri"/>
              </a:rPr>
              <a:t>5. Điều kiện NY chứng khoán sau sáp nhập trên HOSE</a:t>
            </a:r>
            <a:endParaRPr lang="vi-V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vi-VN" dirty="0" smtClean="0">
                <a:latin typeface="Times New Roman" pitchFamily="18" charset="0"/>
                <a:cs typeface="Times New Roman" pitchFamily="18" charset="0"/>
              </a:rPr>
              <a:t>Trường hợp hợp nhất, sáp nhập mà có doanh nghiệp có vốn nhà nước tham gia, và sau hợp nhất, phần vốn của nhà nước chiếm từ 80% trở lên vốn điều lệ </a:t>
            </a:r>
            <a:r>
              <a:rPr lang="vi-VN" dirty="0" smtClean="0">
                <a:latin typeface="Times New Roman" pitchFamily="18" charset="0"/>
                <a:cs typeface="Times New Roman" pitchFamily="18" charset="0"/>
                <a:sym typeface="Wingdings" pitchFamily="2" charset="2"/>
              </a:rPr>
              <a:t></a:t>
            </a:r>
            <a:r>
              <a:rPr lang="vi-VN" dirty="0" smtClean="0">
                <a:latin typeface="Times New Roman" pitchFamily="18" charset="0"/>
                <a:cs typeface="Times New Roman" pitchFamily="18" charset="0"/>
              </a:rPr>
              <a:t> điều kiện NY được ngoại trừ về cơ cấu cổ đông quy định tại điểm d khoản 1 Điều 53 NĐ 58</a:t>
            </a:r>
          </a:p>
          <a:p>
            <a:pPr algn="just"/>
            <a:r>
              <a:rPr lang="nl-NL" sz="2800" dirty="0" smtClean="0">
                <a:latin typeface="Times New Roman"/>
                <a:ea typeface="Calibri"/>
                <a:cs typeface="Times New Roman"/>
              </a:rPr>
              <a:t>Việc </a:t>
            </a:r>
            <a:r>
              <a:rPr lang="vi-VN" sz="2800" dirty="0" smtClean="0">
                <a:latin typeface="Times New Roman"/>
                <a:ea typeface="Calibri"/>
                <a:cs typeface="Times New Roman"/>
              </a:rPr>
              <a:t>NY </a:t>
            </a:r>
            <a:r>
              <a:rPr lang="nl-NL" sz="2800" dirty="0" smtClean="0">
                <a:latin typeface="Times New Roman"/>
                <a:ea typeface="Calibri"/>
                <a:cs typeface="Times New Roman"/>
              </a:rPr>
              <a:t>trái phiếu của công ty hợp nhất, </a:t>
            </a:r>
            <a:r>
              <a:rPr lang="vi-VN" sz="2800" dirty="0" smtClean="0">
                <a:latin typeface="Times New Roman"/>
                <a:ea typeface="Calibri"/>
                <a:cs typeface="Times New Roman"/>
              </a:rPr>
              <a:t>sáp nhập, </a:t>
            </a:r>
            <a:r>
              <a:rPr lang="nl-NL" sz="2800" dirty="0" smtClean="0">
                <a:latin typeface="Times New Roman"/>
                <a:ea typeface="Calibri"/>
                <a:cs typeface="Times New Roman"/>
              </a:rPr>
              <a:t>chứng chỉ quỹ của quỹ đại chúng hợp nhất</a:t>
            </a:r>
            <a:r>
              <a:rPr lang="vi-VN" sz="2800" dirty="0" smtClean="0">
                <a:latin typeface="Times New Roman"/>
                <a:ea typeface="Calibri"/>
                <a:cs typeface="Times New Roman"/>
              </a:rPr>
              <a:t>, sáp nhập</a:t>
            </a:r>
            <a:r>
              <a:rPr lang="nl-NL" sz="2800" dirty="0" smtClean="0">
                <a:latin typeface="Times New Roman"/>
                <a:ea typeface="Calibri"/>
                <a:cs typeface="Times New Roman"/>
              </a:rPr>
              <a:t> thực hiện theo quy định tại k</a:t>
            </a:r>
            <a:r>
              <a:rPr lang="vi-VN" sz="2800" dirty="0" smtClean="0">
                <a:latin typeface="Times New Roman"/>
                <a:ea typeface="Calibri"/>
                <a:cs typeface="Times New Roman"/>
              </a:rPr>
              <a:t>hoản </a:t>
            </a:r>
            <a:r>
              <a:rPr lang="nl-NL" sz="2800" dirty="0" smtClean="0">
                <a:latin typeface="Times New Roman"/>
                <a:ea typeface="Calibri"/>
                <a:cs typeface="Times New Roman"/>
              </a:rPr>
              <a:t>2, 3 Điều 53 </a:t>
            </a:r>
            <a:r>
              <a:rPr lang="vi-VN" sz="2800" dirty="0" smtClean="0">
                <a:latin typeface="Times New Roman"/>
                <a:ea typeface="Calibri"/>
                <a:cs typeface="Times New Roman"/>
              </a:rPr>
              <a:t>NĐ</a:t>
            </a:r>
            <a:r>
              <a:rPr lang="nl-NL" sz="2800" dirty="0" smtClean="0">
                <a:latin typeface="Times New Roman"/>
                <a:ea typeface="Calibri"/>
                <a:cs typeface="Times New Roman"/>
              </a:rPr>
              <a:t>58</a:t>
            </a:r>
            <a:endParaRPr lang="vi-VN" sz="2000" dirty="0" smtClean="0">
              <a:latin typeface="Calibri"/>
              <a:ea typeface="Calibri"/>
              <a:cs typeface="Times New Roman"/>
            </a:endParaRPr>
          </a:p>
          <a:p>
            <a:endParaRPr lang="vi-VN" dirty="0"/>
          </a:p>
        </p:txBody>
      </p:sp>
      <p:sp>
        <p:nvSpPr>
          <p:cNvPr id="3" name="Title 2"/>
          <p:cNvSpPr>
            <a:spLocks noGrp="1"/>
          </p:cNvSpPr>
          <p:nvPr>
            <p:ph type="title"/>
          </p:nvPr>
        </p:nvSpPr>
        <p:spPr/>
        <p:txBody>
          <a:bodyPr>
            <a:normAutofit fontScale="90000"/>
          </a:bodyPr>
          <a:lstStyle/>
          <a:p>
            <a:pPr algn="ctr"/>
            <a:r>
              <a:rPr lang="vi-VN" sz="4400" smtClean="0">
                <a:latin typeface="Times New Roman"/>
                <a:ea typeface="Calibri"/>
              </a:rPr>
              <a:t>6. Điều kiện NY chứng khoán sau hợp nhất, sáp nhập trên HOSE</a:t>
            </a:r>
            <a:endParaRPr lang="vi-V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nl-NL" b="1" dirty="0" smtClean="0">
                <a:latin typeface="Times New Roman" pitchFamily="18" charset="0"/>
                <a:cs typeface="Times New Roman" pitchFamily="18" charset="0"/>
              </a:rPr>
              <a:t>Trường hợp</a:t>
            </a:r>
            <a:r>
              <a:rPr lang="vi-VN" b="1" dirty="0" smtClean="0">
                <a:latin typeface="Times New Roman" pitchFamily="18" charset="0"/>
                <a:cs typeface="Times New Roman" pitchFamily="18" charset="0"/>
              </a:rPr>
              <a:t> 1:</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a:t>
            </a:r>
            <a:r>
              <a:rPr lang="nl-NL" dirty="0" smtClean="0">
                <a:latin typeface="Times New Roman" pitchFamily="18" charset="0"/>
                <a:cs typeface="Times New Roman" pitchFamily="18" charset="0"/>
              </a:rPr>
              <a:t>ác công ty </a:t>
            </a:r>
            <a:r>
              <a:rPr lang="vi-VN" dirty="0" smtClean="0">
                <a:latin typeface="Times New Roman" pitchFamily="18" charset="0"/>
                <a:cs typeface="Times New Roman" pitchFamily="18" charset="0"/>
              </a:rPr>
              <a:t>bị </a:t>
            </a:r>
            <a:r>
              <a:rPr lang="nl-NL" dirty="0" smtClean="0">
                <a:latin typeface="Times New Roman" pitchFamily="18" charset="0"/>
                <a:cs typeface="Times New Roman" pitchFamily="18" charset="0"/>
              </a:rPr>
              <a:t>hợp nhất</a:t>
            </a:r>
            <a:r>
              <a:rPr lang="vi-VN" dirty="0" smtClean="0">
                <a:latin typeface="Times New Roman" pitchFamily="18" charset="0"/>
                <a:cs typeface="Times New Roman" pitchFamily="18" charset="0"/>
              </a:rPr>
              <a:t> đều</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NY tại HOSE, hoặc HNX </a:t>
            </a:r>
            <a:r>
              <a:rPr lang="vi-VN" dirty="0" smtClean="0">
                <a:latin typeface="Times New Roman" pitchFamily="18" charset="0"/>
                <a:cs typeface="Times New Roman" pitchFamily="18" charset="0"/>
                <a:sym typeface="Wingdings" pitchFamily="2" charset="2"/>
              </a:rPr>
              <a:t> CTHN</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phải </a:t>
            </a:r>
            <a:r>
              <a:rPr lang="nl-NL" dirty="0" smtClean="0">
                <a:latin typeface="Times New Roman" pitchFamily="18" charset="0"/>
                <a:cs typeface="Times New Roman" pitchFamily="18" charset="0"/>
              </a:rPr>
              <a:t>đáp ứng điểm a, c, d, đ khoản 1 Điều 5</a:t>
            </a:r>
            <a:r>
              <a:rPr lang="vi-VN" dirty="0" smtClean="0">
                <a:latin typeface="Times New Roman" pitchFamily="18" charset="0"/>
                <a:cs typeface="Times New Roman" pitchFamily="18" charset="0"/>
              </a:rPr>
              <a:t>4</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NĐ</a:t>
            </a:r>
            <a:r>
              <a:rPr lang="nl-NL" dirty="0" smtClean="0">
                <a:latin typeface="Times New Roman" pitchFamily="18" charset="0"/>
                <a:cs typeface="Times New Roman" pitchFamily="18" charset="0"/>
              </a:rPr>
              <a:t>58 và có ROE dương</a:t>
            </a:r>
            <a:r>
              <a:rPr lang="vi-VN" dirty="0" smtClean="0">
                <a:latin typeface="Times New Roman" pitchFamily="18" charset="0"/>
                <a:cs typeface="Times New Roman" pitchFamily="18" charset="0"/>
              </a:rPr>
              <a:t>	</a:t>
            </a:r>
          </a:p>
          <a:p>
            <a:pPr algn="just"/>
            <a:r>
              <a:rPr lang="nl-NL" b="1" dirty="0" smtClean="0">
                <a:latin typeface="Times New Roman" pitchFamily="18" charset="0"/>
                <a:cs typeface="Times New Roman" pitchFamily="18" charset="0"/>
              </a:rPr>
              <a:t>Trường hợp</a:t>
            </a:r>
            <a:r>
              <a:rPr lang="vi-VN" b="1" dirty="0" smtClean="0">
                <a:latin typeface="Times New Roman" pitchFamily="18" charset="0"/>
                <a:cs typeface="Times New Roman" pitchFamily="18" charset="0"/>
              </a:rPr>
              <a:t> 2:</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a:t>
            </a:r>
            <a:r>
              <a:rPr lang="nl-NL" dirty="0" smtClean="0">
                <a:latin typeface="Times New Roman" pitchFamily="18" charset="0"/>
                <a:cs typeface="Times New Roman" pitchFamily="18" charset="0"/>
              </a:rPr>
              <a:t>ông ty đang </a:t>
            </a:r>
            <a:r>
              <a:rPr lang="vi-VN" dirty="0" smtClean="0">
                <a:latin typeface="Times New Roman" pitchFamily="18" charset="0"/>
                <a:cs typeface="Times New Roman" pitchFamily="18" charset="0"/>
              </a:rPr>
              <a:t>NY tại HOSE hoặc HNX hợp nhất với công ty chưa NY </a:t>
            </a:r>
            <a:r>
              <a:rPr lang="vi-VN" dirty="0" smtClean="0">
                <a:latin typeface="Times New Roman" pitchFamily="18" charset="0"/>
                <a:cs typeface="Times New Roman" pitchFamily="18" charset="0"/>
                <a:sym typeface="Wingdings" pitchFamily="2" charset="2"/>
              </a:rPr>
              <a:t></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CTHN</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phải</a:t>
            </a:r>
            <a:r>
              <a:rPr lang="nl-NL" dirty="0" smtClean="0">
                <a:latin typeface="Times New Roman" pitchFamily="18" charset="0"/>
                <a:cs typeface="Times New Roman" pitchFamily="18" charset="0"/>
              </a:rPr>
              <a:t> đáp ứng khoản 1 Điều 5</a:t>
            </a:r>
            <a:r>
              <a:rPr lang="vi-VN" dirty="0" smtClean="0">
                <a:latin typeface="Times New Roman" pitchFamily="18" charset="0"/>
                <a:cs typeface="Times New Roman" pitchFamily="18" charset="0"/>
              </a:rPr>
              <a:t>4</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NĐ</a:t>
            </a:r>
            <a:r>
              <a:rPr lang="nl-NL" dirty="0" smtClean="0">
                <a:latin typeface="Times New Roman" pitchFamily="18" charset="0"/>
                <a:cs typeface="Times New Roman" pitchFamily="18" charset="0"/>
              </a:rPr>
              <a:t>58, ngoại trừ </a:t>
            </a:r>
            <a:r>
              <a:rPr lang="vi-VN" dirty="0" smtClean="0">
                <a:latin typeface="Times New Roman" pitchFamily="18" charset="0"/>
                <a:cs typeface="Times New Roman" pitchFamily="18" charset="0"/>
              </a:rPr>
              <a:t>(</a:t>
            </a:r>
            <a:r>
              <a:rPr lang="nl-NL" dirty="0" smtClean="0">
                <a:latin typeface="Times New Roman" pitchFamily="18" charset="0"/>
                <a:cs typeface="Times New Roman" pitchFamily="18" charset="0"/>
              </a:rPr>
              <a:t>a) Có ít nhất </a:t>
            </a:r>
            <a:r>
              <a:rPr lang="vi-VN" dirty="0" smtClean="0">
                <a:latin typeface="Times New Roman" pitchFamily="18" charset="0"/>
                <a:cs typeface="Times New Roman" pitchFamily="18" charset="0"/>
              </a:rPr>
              <a:t>01</a:t>
            </a:r>
            <a:r>
              <a:rPr lang="nl-NL" dirty="0" smtClean="0">
                <a:latin typeface="Times New Roman" pitchFamily="18" charset="0"/>
                <a:cs typeface="Times New Roman" pitchFamily="18" charset="0"/>
              </a:rPr>
              <a:t> năm hoạt động </a:t>
            </a:r>
            <a:r>
              <a:rPr lang="vi-VN" dirty="0" smtClean="0">
                <a:latin typeface="Times New Roman" pitchFamily="18" charset="0"/>
                <a:cs typeface="Times New Roman" pitchFamily="18" charset="0"/>
              </a:rPr>
              <a:t>CTCP</a:t>
            </a:r>
            <a:r>
              <a:rPr lang="nl-NL"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b) Hoạt động kinh doanh của </a:t>
            </a:r>
            <a:r>
              <a:rPr lang="vi-VN" dirty="0" smtClean="0">
                <a:latin typeface="Times New Roman" pitchFamily="18" charset="0"/>
                <a:cs typeface="Times New Roman" pitchFamily="18" charset="0"/>
              </a:rPr>
              <a:t>01</a:t>
            </a:r>
            <a:r>
              <a:rPr lang="nl-NL" dirty="0" smtClean="0">
                <a:latin typeface="Times New Roman" pitchFamily="18" charset="0"/>
                <a:cs typeface="Times New Roman" pitchFamily="18" charset="0"/>
              </a:rPr>
              <a:t> năm liền trước năm đăng ký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phải có lãi</a:t>
            </a:r>
            <a:endParaRPr lang="vi-VN" dirty="0" smtClean="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Trường hợp 1, 2: phải hoàn tất thủ tục NY trong vòng 6 tháng kể từ ngày nhận GCNĐKDN, không hoàn tất </a:t>
            </a:r>
            <a:r>
              <a:rPr lang="vi-VN" sz="2800" dirty="0">
                <a:latin typeface="Times New Roman" pitchFamily="18" charset="0"/>
                <a:cs typeface="Times New Roman" pitchFamily="18" charset="0"/>
                <a:sym typeface="Wingdings" pitchFamily="2" charset="2"/>
              </a:rPr>
              <a:t> trong 6 tháng tiếp theo phải đăng ký </a:t>
            </a:r>
            <a:r>
              <a:rPr lang="vi-VN" sz="2800" dirty="0" smtClean="0">
                <a:latin typeface="Times New Roman" pitchFamily="18" charset="0"/>
                <a:cs typeface="Times New Roman" pitchFamily="18" charset="0"/>
                <a:sym typeface="Wingdings" pitchFamily="2" charset="2"/>
              </a:rPr>
              <a:t>Upcom. Trường hợp không đáp ứng điều kiện NY  trong vòng 6 tháng phải đăng ký Upcom</a:t>
            </a:r>
            <a:endParaRPr lang="vi-VN" dirty="0" smtClean="0">
              <a:latin typeface="Times New Roman" pitchFamily="18" charset="0"/>
              <a:cs typeface="Times New Roman" pitchFamily="18" charset="0"/>
            </a:endParaRPr>
          </a:p>
          <a:p>
            <a:pPr algn="just">
              <a:buFont typeface="Wingdings" pitchFamily="2" charset="2"/>
              <a:buChar char="Ø"/>
            </a:pPr>
            <a:r>
              <a:rPr lang="vi-VN" b="1" dirty="0" smtClean="0">
                <a:latin typeface="Times New Roman" pitchFamily="18" charset="0"/>
                <a:cs typeface="Times New Roman" pitchFamily="18" charset="0"/>
              </a:rPr>
              <a:t>Trường hợp 3:</a:t>
            </a:r>
            <a:r>
              <a:rPr lang="vi-VN" dirty="0" smtClean="0">
                <a:latin typeface="Times New Roman" pitchFamily="18" charset="0"/>
                <a:cs typeface="Times New Roman" pitchFamily="18" charset="0"/>
              </a:rPr>
              <a:t> Các công ty bị hợp nhất đều chưa NY </a:t>
            </a:r>
            <a:r>
              <a:rPr lang="vi-VN" dirty="0" smtClean="0">
                <a:latin typeface="Times New Roman" pitchFamily="18" charset="0"/>
                <a:cs typeface="Times New Roman" pitchFamily="18" charset="0"/>
                <a:sym typeface="Wingdings" pitchFamily="2" charset="2"/>
              </a:rPr>
              <a:t> CTHN</a:t>
            </a:r>
            <a:r>
              <a:rPr lang="vi-VN" dirty="0" smtClean="0">
                <a:latin typeface="Times New Roman" pitchFamily="18" charset="0"/>
                <a:cs typeface="Times New Roman" pitchFamily="18" charset="0"/>
              </a:rPr>
              <a:t> được đăng ký NY trong vòng 03 tháng, kể từ ngày được cấp GCNĐKDN khi (a) CTHN đáp ứng quy định tại các điểm a, c, d, đ khoản 1 Điều 54 NĐ58; và (b) Các công ty bị hợp nhất đáp ứng điểm b khoản 1 Điều 54 NĐ58, ngoại trừ điều kiện hoạt động dưới hình thức CTCP </a:t>
            </a:r>
            <a:r>
              <a:rPr lang="vi-VN" dirty="0" smtClean="0">
                <a:latin typeface="Times New Roman" pitchFamily="18" charset="0"/>
                <a:cs typeface="Times New Roman" pitchFamily="18" charset="0"/>
                <a:sym typeface="Wingdings" pitchFamily="2" charset="2"/>
              </a:rPr>
              <a:t> </a:t>
            </a:r>
            <a:r>
              <a:rPr lang="vi-VN" dirty="0" smtClean="0">
                <a:latin typeface="Times New Roman" pitchFamily="18" charset="0"/>
                <a:cs typeface="Times New Roman" pitchFamily="18" charset="0"/>
              </a:rPr>
              <a:t>Sau thời hạn 03 tháng trên, công ty hợp nhất đăng ký NY như lần đầu</a:t>
            </a:r>
          </a:p>
          <a:p>
            <a:endParaRPr lang="vi-VN" dirty="0"/>
          </a:p>
        </p:txBody>
      </p:sp>
      <p:sp>
        <p:nvSpPr>
          <p:cNvPr id="3" name="Title 2"/>
          <p:cNvSpPr>
            <a:spLocks noGrp="1"/>
          </p:cNvSpPr>
          <p:nvPr>
            <p:ph type="title"/>
          </p:nvPr>
        </p:nvSpPr>
        <p:spPr/>
        <p:txBody>
          <a:bodyPr>
            <a:normAutofit fontScale="90000"/>
          </a:bodyPr>
          <a:lstStyle/>
          <a:p>
            <a:pPr algn="ctr"/>
            <a:r>
              <a:rPr lang="vi-VN" sz="4400" smtClean="0">
                <a:latin typeface="Times New Roman"/>
                <a:ea typeface="Calibri"/>
              </a:rPr>
              <a:t>7. </a:t>
            </a:r>
            <a:r>
              <a:rPr lang="nl-NL" sz="4400" smtClean="0">
                <a:latin typeface="Times New Roman"/>
                <a:ea typeface="Calibri"/>
              </a:rPr>
              <a:t>Điều kiện </a:t>
            </a:r>
            <a:r>
              <a:rPr lang="vi-VN" sz="4400" smtClean="0">
                <a:latin typeface="Times New Roman"/>
                <a:ea typeface="Calibri"/>
              </a:rPr>
              <a:t>NY </a:t>
            </a:r>
            <a:r>
              <a:rPr lang="nl-NL" sz="4400" smtClean="0">
                <a:latin typeface="Times New Roman"/>
                <a:ea typeface="Calibri"/>
              </a:rPr>
              <a:t>chứng khoán </a:t>
            </a:r>
            <a:r>
              <a:rPr lang="vi-VN" sz="4400" smtClean="0">
                <a:latin typeface="Times New Roman"/>
                <a:ea typeface="Calibri"/>
              </a:rPr>
              <a:t>của công ty hợp nhất </a:t>
            </a:r>
            <a:r>
              <a:rPr lang="nl-NL" sz="4400" smtClean="0">
                <a:latin typeface="Times New Roman"/>
                <a:ea typeface="Calibri"/>
              </a:rPr>
              <a:t>trên </a:t>
            </a:r>
            <a:r>
              <a:rPr lang="vi-VN" sz="4400" smtClean="0">
                <a:latin typeface="Times New Roman"/>
                <a:ea typeface="Calibri"/>
              </a:rPr>
              <a:t>HNX</a:t>
            </a:r>
            <a:endParaRPr lang="vi-V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nl-NL" dirty="0" smtClean="0">
                <a:latin typeface="Times New Roman" pitchFamily="18" charset="0"/>
                <a:cs typeface="Times New Roman" pitchFamily="18" charset="0"/>
              </a:rPr>
              <a:t>Trường hợp </a:t>
            </a:r>
            <a:r>
              <a:rPr lang="vi-VN" dirty="0" smtClean="0">
                <a:latin typeface="Times New Roman" pitchFamily="18" charset="0"/>
                <a:cs typeface="Times New Roman" pitchFamily="18" charset="0"/>
              </a:rPr>
              <a:t>1: công ty nhận sáp nhập NY trên HNX, công ty bị sáp nhập đang NY (HNX hoặc HOSE) </a:t>
            </a:r>
            <a:r>
              <a:rPr lang="vi-VN" dirty="0" smtClean="0">
                <a:latin typeface="Times New Roman" pitchFamily="18" charset="0"/>
                <a:cs typeface="Times New Roman" pitchFamily="18" charset="0"/>
                <a:sym typeface="Wingdings" pitchFamily="2" charset="2"/>
              </a:rPr>
              <a:t> </a:t>
            </a:r>
            <a:r>
              <a:rPr lang="nl-NL" dirty="0" smtClean="0">
                <a:latin typeface="Times New Roman" pitchFamily="18" charset="0"/>
                <a:cs typeface="Times New Roman" pitchFamily="18" charset="0"/>
              </a:rPr>
              <a:t>đăng ký thay đổi </a:t>
            </a:r>
            <a:r>
              <a:rPr lang="vi-VN" dirty="0" smtClean="0">
                <a:latin typeface="Times New Roman" pitchFamily="18" charset="0"/>
                <a:cs typeface="Times New Roman" pitchFamily="18" charset="0"/>
              </a:rPr>
              <a:t>NY</a:t>
            </a:r>
            <a:r>
              <a:rPr lang="nl-NL"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khi: (a) T</a:t>
            </a:r>
            <a:r>
              <a:rPr lang="nl-NL" dirty="0" smtClean="0">
                <a:latin typeface="Times New Roman" pitchFamily="18" charset="0"/>
                <a:cs typeface="Times New Roman" pitchFamily="18" charset="0"/>
              </a:rPr>
              <a:t>rước sáp nhập, </a:t>
            </a:r>
            <a:r>
              <a:rPr lang="vi-VN" dirty="0" smtClean="0">
                <a:latin typeface="Times New Roman" pitchFamily="18" charset="0"/>
                <a:cs typeface="Times New Roman" pitchFamily="18" charset="0"/>
              </a:rPr>
              <a:t>các </a:t>
            </a:r>
            <a:r>
              <a:rPr lang="nl-NL" dirty="0" smtClean="0">
                <a:latin typeface="Times New Roman" pitchFamily="18" charset="0"/>
                <a:cs typeface="Times New Roman" pitchFamily="18" charset="0"/>
              </a:rPr>
              <a:t>công ty </a:t>
            </a:r>
            <a:r>
              <a:rPr lang="vi-VN" dirty="0" smtClean="0">
                <a:latin typeface="Times New Roman" pitchFamily="18" charset="0"/>
                <a:cs typeface="Times New Roman" pitchFamily="18" charset="0"/>
              </a:rPr>
              <a:t>tham gia</a:t>
            </a:r>
            <a:r>
              <a:rPr lang="nl-NL" dirty="0" smtClean="0">
                <a:latin typeface="Times New Roman" pitchFamily="18" charset="0"/>
                <a:cs typeface="Times New Roman" pitchFamily="18" charset="0"/>
              </a:rPr>
              <a:t> sáp nhập có ROE dương</a:t>
            </a:r>
            <a:r>
              <a:rPr lang="vi-VN" dirty="0">
                <a:latin typeface="Times New Roman" pitchFamily="18" charset="0"/>
                <a:cs typeface="Times New Roman" pitchFamily="18" charset="0"/>
              </a:rPr>
              <a:t> (hoàn tất thủ tục trong vòng 1 tháng)</a:t>
            </a:r>
            <a:r>
              <a:rPr lang="nl-NL"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hoặc (b) Sau sáp nhập, công ty nhận sáp nhập có ROE </a:t>
            </a:r>
            <a:r>
              <a:rPr lang="vi-VN" dirty="0" smtClean="0">
                <a:latin typeface="Times New Roman" pitchFamily="18" charset="0"/>
                <a:cs typeface="Times New Roman" pitchFamily="18" charset="0"/>
              </a:rPr>
              <a:t>dương hoặc có ROE lớn hơn ROE năm trước năm sáp nhập  </a:t>
            </a:r>
            <a:r>
              <a:rPr lang="vi-VN" dirty="0">
                <a:latin typeface="Times New Roman" pitchFamily="18" charset="0"/>
                <a:cs typeface="Times New Roman" pitchFamily="18" charset="0"/>
              </a:rPr>
              <a:t>(hoàn tất thủ tục trong vòng </a:t>
            </a:r>
            <a:r>
              <a:rPr lang="vi-VN" dirty="0" smtClean="0">
                <a:latin typeface="Times New Roman" pitchFamily="18" charset="0"/>
                <a:cs typeface="Times New Roman" pitchFamily="18" charset="0"/>
              </a:rPr>
              <a:t>6 </a:t>
            </a:r>
            <a:r>
              <a:rPr lang="vi-VN" dirty="0">
                <a:latin typeface="Times New Roman" pitchFamily="18" charset="0"/>
                <a:cs typeface="Times New Roman" pitchFamily="18" charset="0"/>
              </a:rPr>
              <a:t>tháng)</a:t>
            </a:r>
            <a:endParaRPr lang="vi-VN"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T</a:t>
            </a:r>
            <a:r>
              <a:rPr lang="nl-NL" dirty="0" smtClean="0">
                <a:latin typeface="Times New Roman" pitchFamily="18" charset="0"/>
                <a:cs typeface="Times New Roman" pitchFamily="18" charset="0"/>
              </a:rPr>
              <a:t>rường hợp </a:t>
            </a:r>
            <a:r>
              <a:rPr lang="vi-VN" dirty="0" smtClean="0">
                <a:latin typeface="Times New Roman" pitchFamily="18" charset="0"/>
                <a:cs typeface="Times New Roman" pitchFamily="18" charset="0"/>
              </a:rPr>
              <a:t>không đáp ứng điều kiện trên </a:t>
            </a:r>
            <a:r>
              <a:rPr lang="nl-NL" dirty="0" smtClean="0">
                <a:latin typeface="Times New Roman" pitchFamily="18" charset="0"/>
                <a:cs typeface="Times New Roman" pitchFamily="18" charset="0"/>
              </a:rPr>
              <a:t>thì </a:t>
            </a:r>
            <a:r>
              <a:rPr lang="nl-NL" dirty="0" smtClean="0">
                <a:latin typeface="Times New Roman" pitchFamily="18" charset="0"/>
                <a:cs typeface="Times New Roman" pitchFamily="18" charset="0"/>
              </a:rPr>
              <a:t>được đăng ký </a:t>
            </a:r>
            <a:r>
              <a:rPr lang="vi-VN" dirty="0" smtClean="0">
                <a:latin typeface="Times New Roman" pitchFamily="18" charset="0"/>
                <a:cs typeface="Times New Roman" pitchFamily="18" charset="0"/>
              </a:rPr>
              <a:t>NY </a:t>
            </a:r>
            <a:r>
              <a:rPr lang="nl-NL" dirty="0" smtClean="0">
                <a:latin typeface="Times New Roman" pitchFamily="18" charset="0"/>
                <a:cs typeface="Times New Roman" pitchFamily="18" charset="0"/>
              </a:rPr>
              <a:t>bổ sung sau</a:t>
            </a:r>
            <a:r>
              <a:rPr lang="vi-VN"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1 năm kể từ thời điểm công ty nhận sáp nhập được cấp </a:t>
            </a:r>
            <a:r>
              <a:rPr lang="vi-VN" dirty="0" smtClean="0">
                <a:latin typeface="Times New Roman" pitchFamily="18" charset="0"/>
                <a:cs typeface="Times New Roman" pitchFamily="18" charset="0"/>
              </a:rPr>
              <a:t>mới GCNĐKDN</a:t>
            </a:r>
          </a:p>
          <a:p>
            <a:endParaRPr lang="vi-VN" dirty="0"/>
          </a:p>
        </p:txBody>
      </p:sp>
      <p:sp>
        <p:nvSpPr>
          <p:cNvPr id="3" name="Title 2"/>
          <p:cNvSpPr>
            <a:spLocks noGrp="1"/>
          </p:cNvSpPr>
          <p:nvPr>
            <p:ph type="title"/>
          </p:nvPr>
        </p:nvSpPr>
        <p:spPr/>
        <p:txBody>
          <a:bodyPr>
            <a:normAutofit fontScale="90000"/>
          </a:bodyPr>
          <a:lstStyle/>
          <a:p>
            <a:pPr algn="ctr"/>
            <a:r>
              <a:rPr lang="vi-VN" sz="4000" smtClean="0">
                <a:latin typeface="Times New Roman"/>
                <a:ea typeface="Calibri"/>
              </a:rPr>
              <a:t>8. Điều kiện NY chứng khoán sau sáp nhập trên HNX</a:t>
            </a:r>
            <a:endParaRPr lang="vi-VN"/>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1436</TotalTime>
  <Words>1819</Words>
  <Application>Microsoft Office PowerPoint</Application>
  <PresentationFormat>On-screen Show (4:3)</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  Thông tư 202/2015/TT-BTC hướng dẫn về niêm yết chứng khoán trên SGDCK </vt:lpstr>
      <vt:lpstr>1. Phạm vi và đối tượng điều chỉnh</vt:lpstr>
      <vt:lpstr>2. Quy định chung về NY chứng khoán  trên SGDCK</vt:lpstr>
      <vt:lpstr>3. Điều kiện NY chứng khoán của công ty hợp nhất trên HOSE</vt:lpstr>
      <vt:lpstr>4. Điều kiện NY chứng khoán sau sáp nhập trên HOSE</vt:lpstr>
      <vt:lpstr>5. Điều kiện NY chứng khoán sau sáp nhập trên HOSE</vt:lpstr>
      <vt:lpstr>6. Điều kiện NY chứng khoán sau hợp nhất, sáp nhập trên HOSE</vt:lpstr>
      <vt:lpstr>7. Điều kiện NY chứng khoán của công ty hợp nhất trên HNX</vt:lpstr>
      <vt:lpstr>8. Điều kiện NY chứng khoán sau sáp nhập trên HNX</vt:lpstr>
      <vt:lpstr>9. Điều kiện NY chứng khoán sau sáp nhập trên HNX</vt:lpstr>
      <vt:lpstr>10. Điều kiện NY chứng khoán sau hợp nhất, sáp nhập trên HNX</vt:lpstr>
      <vt:lpstr> 11. Điều kiện NY khi phát hành CP để hoán đổi CP, phần vốn góp tại DN khác hoặc khoản nợ của TCPH  </vt:lpstr>
      <vt:lpstr>12. Hồ sơ đăng ký NY, thay đổi đăng ký NY tại SGDCK</vt:lpstr>
      <vt:lpstr>13. Đối với DNNN cổ phần hóa</vt:lpstr>
      <vt:lpstr>14. Một số lưu ý trong hồ sơ đăng ký NY, đăng ký thay đổi NY</vt:lpstr>
      <vt:lpstr> 16. Hủy niêm yết bắt buộc </vt:lpstr>
      <vt:lpstr> 17. Hủy niêm yết tự nguyện  </vt:lpstr>
      <vt:lpstr>18. Đăng ký niêm yết lại</vt:lpstr>
      <vt:lpstr>PowerPoint Presentation</vt:lpstr>
      <vt:lpstr>PowerPoint Presentation</vt:lpstr>
    </vt:vector>
  </TitlesOfParts>
  <Company>UBCKNN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Dự thảo Thông tư hướng dẫn chi tiết một số điều về niêm yết và đăng ký giao dịch chứng khoán</dc:title>
  <dc:creator>UBCKNN</dc:creator>
  <cp:lastModifiedBy>SONGNGOC</cp:lastModifiedBy>
  <cp:revision>17</cp:revision>
  <dcterms:created xsi:type="dcterms:W3CDTF">2015-08-06T07:01:03Z</dcterms:created>
  <dcterms:modified xsi:type="dcterms:W3CDTF">2015-12-19T12:40:21Z</dcterms:modified>
</cp:coreProperties>
</file>